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3"/>
  </p:notesMasterIdLst>
  <p:handoutMasterIdLst>
    <p:handoutMasterId r:id="rId34"/>
  </p:handoutMasterIdLst>
  <p:sldIdLst>
    <p:sldId id="259" r:id="rId2"/>
    <p:sldId id="447" r:id="rId3"/>
    <p:sldId id="441" r:id="rId4"/>
    <p:sldId id="462" r:id="rId5"/>
    <p:sldId id="449" r:id="rId6"/>
    <p:sldId id="463" r:id="rId7"/>
    <p:sldId id="464" r:id="rId8"/>
    <p:sldId id="465" r:id="rId9"/>
    <p:sldId id="452" r:id="rId10"/>
    <p:sldId id="453" r:id="rId11"/>
    <p:sldId id="466" r:id="rId12"/>
    <p:sldId id="469" r:id="rId13"/>
    <p:sldId id="450" r:id="rId14"/>
    <p:sldId id="451" r:id="rId15"/>
    <p:sldId id="454" r:id="rId16"/>
    <p:sldId id="448" r:id="rId17"/>
    <p:sldId id="461" r:id="rId18"/>
    <p:sldId id="467" r:id="rId19"/>
    <p:sldId id="468" r:id="rId20"/>
    <p:sldId id="442" r:id="rId21"/>
    <p:sldId id="470" r:id="rId22"/>
    <p:sldId id="443" r:id="rId23"/>
    <p:sldId id="455" r:id="rId24"/>
    <p:sldId id="456" r:id="rId25"/>
    <p:sldId id="460" r:id="rId26"/>
    <p:sldId id="457" r:id="rId27"/>
    <p:sldId id="458" r:id="rId28"/>
    <p:sldId id="444" r:id="rId29"/>
    <p:sldId id="446" r:id="rId30"/>
    <p:sldId id="445" r:id="rId31"/>
    <p:sldId id="459" r:id="rId32"/>
  </p:sldIdLst>
  <p:sldSz cx="9144000" cy="6858000" type="screen4x3"/>
  <p:notesSz cx="6797675" cy="9926638"/>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ma@iseg.utl.pt" initials="p" lastIdx="1" clrIdx="0">
    <p:extLst>
      <p:ext uri="{19B8F6BF-5375-455C-9EA6-DF929625EA0E}">
        <p15:presenceInfo xmlns:p15="http://schemas.microsoft.com/office/powerpoint/2012/main" userId="480dcb57225fff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561"/>
    <a:srgbClr val="588E6E"/>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3924" autoAdjust="0"/>
  </p:normalViewPr>
  <p:slideViewPr>
    <p:cSldViewPr showGuides="1">
      <p:cViewPr varScale="1">
        <p:scale>
          <a:sx n="86" d="100"/>
          <a:sy n="86" d="100"/>
        </p:scale>
        <p:origin x="888" y="84"/>
      </p:cViewPr>
      <p:guideLst>
        <p:guide orient="horz" pos="2160"/>
        <p:guide pos="2880"/>
      </p:guideLst>
    </p:cSldViewPr>
  </p:slideViewPr>
  <p:outlineViewPr>
    <p:cViewPr>
      <p:scale>
        <a:sx n="33" d="100"/>
        <a:sy n="33" d="100"/>
      </p:scale>
      <p:origin x="0" y="16428"/>
    </p:cViewPr>
  </p:outlineViewPr>
  <p:notesTextViewPr>
    <p:cViewPr>
      <p:scale>
        <a:sx n="100" d="100"/>
        <a:sy n="100" d="100"/>
      </p:scale>
      <p:origin x="0" y="0"/>
    </p:cViewPr>
  </p:notesTextViewPr>
  <p:sorterViewPr>
    <p:cViewPr>
      <p:scale>
        <a:sx n="66" d="100"/>
        <a:sy n="66" d="100"/>
      </p:scale>
      <p:origin x="0" y="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873" cy="496652"/>
          </a:xfrm>
          <a:prstGeom prst="rect">
            <a:avLst/>
          </a:prstGeom>
        </p:spPr>
        <p:txBody>
          <a:bodyPr vert="horz" lIns="91906" tIns="45953" rIns="91906" bIns="45953" rtlCol="0"/>
          <a:lstStyle>
            <a:lvl1pPr algn="l">
              <a:defRPr sz="1200"/>
            </a:lvl1pPr>
          </a:lstStyle>
          <a:p>
            <a:endParaRPr lang="pt-PT"/>
          </a:p>
        </p:txBody>
      </p:sp>
      <p:sp>
        <p:nvSpPr>
          <p:cNvPr id="3" name="Date Placeholder 2"/>
          <p:cNvSpPr>
            <a:spLocks noGrp="1"/>
          </p:cNvSpPr>
          <p:nvPr>
            <p:ph type="dt" sz="quarter" idx="1"/>
          </p:nvPr>
        </p:nvSpPr>
        <p:spPr>
          <a:xfrm>
            <a:off x="3850198" y="1"/>
            <a:ext cx="2945873" cy="496652"/>
          </a:xfrm>
          <a:prstGeom prst="rect">
            <a:avLst/>
          </a:prstGeom>
        </p:spPr>
        <p:txBody>
          <a:bodyPr vert="horz" lIns="91906" tIns="45953" rIns="91906" bIns="45953" rtlCol="0"/>
          <a:lstStyle>
            <a:lvl1pPr algn="r">
              <a:defRPr sz="1200"/>
            </a:lvl1pPr>
          </a:lstStyle>
          <a:p>
            <a:fld id="{13F80F39-6ABF-47B4-929C-BC2582BDC127}" type="datetimeFigureOut">
              <a:rPr lang="pt-PT" smtClean="0"/>
              <a:t>13-11-2018</a:t>
            </a:fld>
            <a:endParaRPr lang="pt-PT"/>
          </a:p>
        </p:txBody>
      </p:sp>
      <p:sp>
        <p:nvSpPr>
          <p:cNvPr id="4" name="Footer Placeholder 3"/>
          <p:cNvSpPr>
            <a:spLocks noGrp="1"/>
          </p:cNvSpPr>
          <p:nvPr>
            <p:ph type="ftr" sz="quarter" idx="2"/>
          </p:nvPr>
        </p:nvSpPr>
        <p:spPr>
          <a:xfrm>
            <a:off x="2" y="9428391"/>
            <a:ext cx="2945873" cy="496652"/>
          </a:xfrm>
          <a:prstGeom prst="rect">
            <a:avLst/>
          </a:prstGeom>
        </p:spPr>
        <p:txBody>
          <a:bodyPr vert="horz" lIns="91906" tIns="45953" rIns="91906" bIns="45953" rtlCol="0" anchor="b"/>
          <a:lstStyle>
            <a:lvl1pPr algn="l">
              <a:defRPr sz="1200"/>
            </a:lvl1pPr>
          </a:lstStyle>
          <a:p>
            <a:endParaRPr lang="pt-PT"/>
          </a:p>
        </p:txBody>
      </p:sp>
      <p:sp>
        <p:nvSpPr>
          <p:cNvPr id="5" name="Slide Number Placeholder 4"/>
          <p:cNvSpPr>
            <a:spLocks noGrp="1"/>
          </p:cNvSpPr>
          <p:nvPr>
            <p:ph type="sldNum" sz="quarter" idx="3"/>
          </p:nvPr>
        </p:nvSpPr>
        <p:spPr>
          <a:xfrm>
            <a:off x="3850198" y="9428391"/>
            <a:ext cx="2945873" cy="496652"/>
          </a:xfrm>
          <a:prstGeom prst="rect">
            <a:avLst/>
          </a:prstGeom>
        </p:spPr>
        <p:txBody>
          <a:bodyPr vert="horz" lIns="91906" tIns="45953" rIns="91906" bIns="45953" rtlCol="0" anchor="b"/>
          <a:lstStyle>
            <a:lvl1pPr algn="r">
              <a:defRPr sz="1200"/>
            </a:lvl1pPr>
          </a:lstStyle>
          <a:p>
            <a:fld id="{A5C0F8E9-D918-4458-9823-F8418FFA99B8}" type="slidenum">
              <a:rPr lang="pt-PT" smtClean="0"/>
              <a:t>‹#›</a:t>
            </a:fld>
            <a:endParaRPr lang="pt-PT"/>
          </a:p>
        </p:txBody>
      </p:sp>
    </p:spTree>
    <p:extLst>
      <p:ext uri="{BB962C8B-B14F-4D97-AF65-F5344CB8AC3E}">
        <p14:creationId xmlns:p14="http://schemas.microsoft.com/office/powerpoint/2010/main" val="118363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873" cy="496652"/>
          </a:xfrm>
          <a:prstGeom prst="rect">
            <a:avLst/>
          </a:prstGeom>
        </p:spPr>
        <p:txBody>
          <a:bodyPr vert="horz" lIns="91906" tIns="45953" rIns="91906" bIns="45953" rtlCol="0"/>
          <a:lstStyle>
            <a:lvl1pPr algn="l" fontAlgn="auto">
              <a:spcBef>
                <a:spcPts val="0"/>
              </a:spcBef>
              <a:spcAft>
                <a:spcPts val="0"/>
              </a:spcAft>
              <a:defRPr sz="1200">
                <a:latin typeface="+mn-lt"/>
              </a:defRPr>
            </a:lvl1pPr>
          </a:lstStyle>
          <a:p>
            <a:pPr>
              <a:defRPr/>
            </a:pPr>
            <a:endParaRPr lang="pt-PT"/>
          </a:p>
        </p:txBody>
      </p:sp>
      <p:sp>
        <p:nvSpPr>
          <p:cNvPr id="3" name="Date Placeholder 2"/>
          <p:cNvSpPr>
            <a:spLocks noGrp="1"/>
          </p:cNvSpPr>
          <p:nvPr>
            <p:ph type="dt" idx="1"/>
          </p:nvPr>
        </p:nvSpPr>
        <p:spPr>
          <a:xfrm>
            <a:off x="3850198" y="1"/>
            <a:ext cx="2945873" cy="496652"/>
          </a:xfrm>
          <a:prstGeom prst="rect">
            <a:avLst/>
          </a:prstGeom>
        </p:spPr>
        <p:txBody>
          <a:bodyPr vert="horz" lIns="91906" tIns="45953" rIns="91906" bIns="45953" rtlCol="0"/>
          <a:lstStyle>
            <a:lvl1pPr algn="r" fontAlgn="auto">
              <a:spcBef>
                <a:spcPts val="0"/>
              </a:spcBef>
              <a:spcAft>
                <a:spcPts val="0"/>
              </a:spcAft>
              <a:defRPr sz="1200">
                <a:latin typeface="+mn-lt"/>
              </a:defRPr>
            </a:lvl1pPr>
          </a:lstStyle>
          <a:p>
            <a:pPr>
              <a:defRPr/>
            </a:pPr>
            <a:fld id="{9AC63E39-3EC4-4E24-BEA6-003B64D3F1A9}" type="datetimeFigureOut">
              <a:rPr lang="pt-PT"/>
              <a:pPr>
                <a:defRPr/>
              </a:pPr>
              <a:t>13-11-2018</a:t>
            </a:fld>
            <a:endParaRPr lang="pt-PT"/>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906" tIns="45953" rIns="91906" bIns="45953" rtlCol="0" anchor="ctr"/>
          <a:lstStyle/>
          <a:p>
            <a:pPr lvl="0"/>
            <a:endParaRPr lang="pt-PT" noProof="0"/>
          </a:p>
        </p:txBody>
      </p:sp>
      <p:sp>
        <p:nvSpPr>
          <p:cNvPr id="5" name="Notes Placeholder 4"/>
          <p:cNvSpPr>
            <a:spLocks noGrp="1"/>
          </p:cNvSpPr>
          <p:nvPr>
            <p:ph type="body" sz="quarter" idx="3"/>
          </p:nvPr>
        </p:nvSpPr>
        <p:spPr>
          <a:xfrm>
            <a:off x="679448" y="4715793"/>
            <a:ext cx="5438783" cy="4466667"/>
          </a:xfrm>
          <a:prstGeom prst="rect">
            <a:avLst/>
          </a:prstGeom>
        </p:spPr>
        <p:txBody>
          <a:bodyPr vert="horz" lIns="91906" tIns="45953" rIns="91906" bIns="4595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pt-PT" noProof="0"/>
          </a:p>
        </p:txBody>
      </p:sp>
      <p:sp>
        <p:nvSpPr>
          <p:cNvPr id="6" name="Footer Placeholder 5"/>
          <p:cNvSpPr>
            <a:spLocks noGrp="1"/>
          </p:cNvSpPr>
          <p:nvPr>
            <p:ph type="ftr" sz="quarter" idx="4"/>
          </p:nvPr>
        </p:nvSpPr>
        <p:spPr>
          <a:xfrm>
            <a:off x="2" y="9428391"/>
            <a:ext cx="2945873" cy="496652"/>
          </a:xfrm>
          <a:prstGeom prst="rect">
            <a:avLst/>
          </a:prstGeom>
        </p:spPr>
        <p:txBody>
          <a:bodyPr vert="horz" lIns="91906" tIns="45953" rIns="91906" bIns="45953" rtlCol="0" anchor="b"/>
          <a:lstStyle>
            <a:lvl1pPr algn="l" fontAlgn="auto">
              <a:spcBef>
                <a:spcPts val="0"/>
              </a:spcBef>
              <a:spcAft>
                <a:spcPts val="0"/>
              </a:spcAft>
              <a:defRPr sz="1200">
                <a:latin typeface="+mn-lt"/>
              </a:defRPr>
            </a:lvl1pPr>
          </a:lstStyle>
          <a:p>
            <a:pPr>
              <a:defRPr/>
            </a:pPr>
            <a:endParaRPr lang="pt-PT"/>
          </a:p>
        </p:txBody>
      </p:sp>
      <p:sp>
        <p:nvSpPr>
          <p:cNvPr id="7" name="Slide Number Placeholder 6"/>
          <p:cNvSpPr>
            <a:spLocks noGrp="1"/>
          </p:cNvSpPr>
          <p:nvPr>
            <p:ph type="sldNum" sz="quarter" idx="5"/>
          </p:nvPr>
        </p:nvSpPr>
        <p:spPr>
          <a:xfrm>
            <a:off x="3850198" y="9428391"/>
            <a:ext cx="2945873" cy="496652"/>
          </a:xfrm>
          <a:prstGeom prst="rect">
            <a:avLst/>
          </a:prstGeom>
        </p:spPr>
        <p:txBody>
          <a:bodyPr vert="horz" lIns="91906" tIns="45953" rIns="91906" bIns="45953" rtlCol="0" anchor="b"/>
          <a:lstStyle>
            <a:lvl1pPr algn="r" fontAlgn="auto">
              <a:spcBef>
                <a:spcPts val="0"/>
              </a:spcBef>
              <a:spcAft>
                <a:spcPts val="0"/>
              </a:spcAft>
              <a:defRPr sz="1200">
                <a:latin typeface="+mn-lt"/>
              </a:defRPr>
            </a:lvl1pPr>
          </a:lstStyle>
          <a:p>
            <a:pPr>
              <a:defRPr/>
            </a:pPr>
            <a:fld id="{3503AFBF-3115-4A77-96EC-F923B135B213}" type="slidenum">
              <a:rPr lang="pt-PT"/>
              <a:pPr>
                <a:defRPr/>
              </a:pPr>
              <a:t>‹#›</a:t>
            </a:fld>
            <a:endParaRPr lang="pt-PT"/>
          </a:p>
        </p:txBody>
      </p:sp>
    </p:spTree>
    <p:extLst>
      <p:ext uri="{BB962C8B-B14F-4D97-AF65-F5344CB8AC3E}">
        <p14:creationId xmlns:p14="http://schemas.microsoft.com/office/powerpoint/2010/main" val="2763230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pPr>
              <a:defRPr/>
            </a:pPr>
            <a:fld id="{3503AFBF-3115-4A77-96EC-F923B135B213}" type="slidenum">
              <a:rPr lang="pt-PT" smtClean="0"/>
              <a:pPr>
                <a:defRPr/>
              </a:pPr>
              <a:t>1</a:t>
            </a:fld>
            <a:endParaRPr lang="pt-PT"/>
          </a:p>
        </p:txBody>
      </p:sp>
    </p:spTree>
    <p:extLst>
      <p:ext uri="{BB962C8B-B14F-4D97-AF65-F5344CB8AC3E}">
        <p14:creationId xmlns:p14="http://schemas.microsoft.com/office/powerpoint/2010/main" val="350401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Footer Placeholder 16"/>
          <p:cNvSpPr>
            <a:spLocks noGrp="1"/>
          </p:cNvSpPr>
          <p:nvPr>
            <p:ph type="ftr" sz="quarter" idx="10"/>
          </p:nvPr>
        </p:nvSpPr>
        <p:spPr>
          <a:xfrm>
            <a:off x="914400" y="6172200"/>
            <a:ext cx="7761288" cy="457200"/>
          </a:xfrm>
        </p:spPr>
        <p:txBody>
          <a:bodyPr/>
          <a:lstStyle>
            <a:lvl1pPr>
              <a:defRPr smtClean="0"/>
            </a:lvl1pPr>
          </a:lstStyle>
          <a:p>
            <a:pPr>
              <a:defRPr/>
            </a:pPr>
            <a:r>
              <a:rPr lang="pt-PT"/>
              <a:t>International Financial Markets, ISEG</a:t>
            </a:r>
          </a:p>
        </p:txBody>
      </p:sp>
      <p:sp>
        <p:nvSpPr>
          <p:cNvPr id="12" name="Slide Number Placeholder 28"/>
          <p:cNvSpPr>
            <a:spLocks noGrp="1"/>
          </p:cNvSpPr>
          <p:nvPr>
            <p:ph type="sldNum" sz="quarter" idx="11"/>
          </p:nvPr>
        </p:nvSpPr>
        <p:spPr/>
        <p:txBody>
          <a:bodyPr/>
          <a:lstStyle>
            <a:lvl1pPr>
              <a:defRPr sz="1400">
                <a:solidFill>
                  <a:srgbClr val="FFFFFF"/>
                </a:solidFill>
              </a:defRPr>
            </a:lvl1pPr>
          </a:lstStyle>
          <a:p>
            <a:pPr>
              <a:defRPr/>
            </a:pPr>
            <a:fld id="{29337B54-B944-4511-99D9-280992B165B5}" type="slidenum">
              <a:rPr lang="pt-PT"/>
              <a:pPr>
                <a:defRPr/>
              </a:pPr>
              <a:t>‹#›</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838665F-A43D-4AAF-AEA5-8B7D13A6E3ED}" type="datetime1">
              <a:rPr lang="pt-PT" smtClean="0"/>
              <a:t>13-11-2018</a:t>
            </a:fld>
            <a:endParaRPr lang="pt-PT"/>
          </a:p>
        </p:txBody>
      </p:sp>
      <p:sp>
        <p:nvSpPr>
          <p:cNvPr id="5"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6" name="Slide Number Placeholder 22"/>
          <p:cNvSpPr>
            <a:spLocks noGrp="1"/>
          </p:cNvSpPr>
          <p:nvPr>
            <p:ph type="sldNum" sz="quarter" idx="12"/>
          </p:nvPr>
        </p:nvSpPr>
        <p:spPr/>
        <p:txBody>
          <a:bodyPr/>
          <a:lstStyle>
            <a:lvl1pPr>
              <a:defRPr/>
            </a:lvl1pPr>
          </a:lstStyle>
          <a:p>
            <a:pPr>
              <a:defRPr/>
            </a:pPr>
            <a:fld id="{E86D0B2F-DB90-4178-BAB7-2292CFFE5AA7}" type="slidenum">
              <a:rPr lang="pt-PT"/>
              <a:pPr>
                <a:defRPr/>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DB5D4CC-98E0-4DDD-B627-3263189CFEE7}" type="datetime1">
              <a:rPr lang="pt-PT" smtClean="0"/>
              <a:t>13-11-2018</a:t>
            </a:fld>
            <a:endParaRPr lang="pt-PT"/>
          </a:p>
        </p:txBody>
      </p:sp>
      <p:sp>
        <p:nvSpPr>
          <p:cNvPr id="5"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6" name="Slide Number Placeholder 22"/>
          <p:cNvSpPr>
            <a:spLocks noGrp="1"/>
          </p:cNvSpPr>
          <p:nvPr>
            <p:ph type="sldNum" sz="quarter" idx="12"/>
          </p:nvPr>
        </p:nvSpPr>
        <p:spPr/>
        <p:txBody>
          <a:bodyPr/>
          <a:lstStyle>
            <a:lvl1pPr>
              <a:defRPr/>
            </a:lvl1pPr>
          </a:lstStyle>
          <a:p>
            <a:pPr>
              <a:defRPr/>
            </a:pPr>
            <a:fld id="{CB4D974B-9711-4C8C-88BF-27EE47053D11}" type="slidenum">
              <a:rPr lang="pt-PT"/>
              <a:pPr>
                <a:defRPr/>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4638"/>
            <a:ext cx="7772400" cy="574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3" name="Date Placeholder 13"/>
          <p:cNvSpPr>
            <a:spLocks noGrp="1"/>
          </p:cNvSpPr>
          <p:nvPr>
            <p:ph type="dt" sz="half" idx="10"/>
          </p:nvPr>
        </p:nvSpPr>
        <p:spPr/>
        <p:txBody>
          <a:bodyPr/>
          <a:lstStyle>
            <a:lvl1pPr>
              <a:defRPr/>
            </a:lvl1pPr>
          </a:lstStyle>
          <a:p>
            <a:pPr>
              <a:defRPr/>
            </a:pPr>
            <a:fld id="{A72CB22C-2637-4301-B56B-CC13D49FEBFD}" type="datetime1">
              <a:rPr lang="pt-PT" smtClean="0"/>
              <a:t>13-11-2018</a:t>
            </a:fld>
            <a:endParaRPr lang="pt-PT"/>
          </a:p>
        </p:txBody>
      </p:sp>
      <p:sp>
        <p:nvSpPr>
          <p:cNvPr id="4"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5" name="Slide Number Placeholder 22"/>
          <p:cNvSpPr>
            <a:spLocks noGrp="1"/>
          </p:cNvSpPr>
          <p:nvPr>
            <p:ph type="sldNum" sz="quarter" idx="12"/>
          </p:nvPr>
        </p:nvSpPr>
        <p:spPr/>
        <p:txBody>
          <a:bodyPr/>
          <a:lstStyle>
            <a:lvl1pPr>
              <a:defRPr/>
            </a:lvl1pPr>
          </a:lstStyle>
          <a:p>
            <a:pPr>
              <a:defRPr/>
            </a:pPr>
            <a:fld id="{ACB9178E-FD8C-4B76-A7D6-A71546B479FA}"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B1C4E68-E5FB-4BC7-B993-FBCE72EE7A6A}" type="datetime1">
              <a:rPr lang="pt-PT" smtClean="0"/>
              <a:t>13-11-2018</a:t>
            </a:fld>
            <a:endParaRPr lang="pt-PT"/>
          </a:p>
        </p:txBody>
      </p:sp>
      <p:sp>
        <p:nvSpPr>
          <p:cNvPr id="5"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6" name="Slide Number Placeholder 22"/>
          <p:cNvSpPr>
            <a:spLocks noGrp="1"/>
          </p:cNvSpPr>
          <p:nvPr>
            <p:ph type="sldNum" sz="quarter" idx="12"/>
          </p:nvPr>
        </p:nvSpPr>
        <p:spPr/>
        <p:txBody>
          <a:bodyPr/>
          <a:lstStyle>
            <a:lvl1pPr>
              <a:defRPr/>
            </a:lvl1pPr>
          </a:lstStyle>
          <a:p>
            <a:pPr>
              <a:defRPr/>
            </a:pPr>
            <a:fld id="{240AFEA7-6E9C-4C08-A19F-73403C9FD367}" type="slidenum">
              <a:rPr lang="pt-PT"/>
              <a:pPr>
                <a:defRPr/>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smtClean="0"/>
            </a:lvl1pPr>
          </a:lstStyle>
          <a:p>
            <a:pPr>
              <a:defRPr/>
            </a:pPr>
            <a:fld id="{039F8BB6-8476-4AEB-BA0D-38C9057027DA}" type="datetime1">
              <a:rPr lang="pt-PT" smtClean="0"/>
              <a:t>13-11-2018</a:t>
            </a:fld>
            <a:endParaRPr lang="pt-PT"/>
          </a:p>
        </p:txBody>
      </p:sp>
      <p:sp>
        <p:nvSpPr>
          <p:cNvPr id="10" name="Footer Placeholder 4"/>
          <p:cNvSpPr>
            <a:spLocks noGrp="1"/>
          </p:cNvSpPr>
          <p:nvPr>
            <p:ph type="ftr" sz="quarter" idx="11"/>
          </p:nvPr>
        </p:nvSpPr>
        <p:spPr>
          <a:xfrm>
            <a:off x="800100" y="6172200"/>
            <a:ext cx="4000500" cy="457200"/>
          </a:xfrm>
        </p:spPr>
        <p:txBody>
          <a:bodyPr/>
          <a:lstStyle>
            <a:lvl1pPr>
              <a:defRPr smtClean="0"/>
            </a:lvl1pPr>
          </a:lstStyle>
          <a:p>
            <a:pPr>
              <a:defRPr/>
            </a:pPr>
            <a:r>
              <a:rPr lang="pt-PT"/>
              <a:t>International Financial Markets, ISEG</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F702A-4B22-4F0C-BB09-1862383A6F59}" type="slidenum">
              <a:rPr lang="pt-PT"/>
              <a:pPr>
                <a:defRPr/>
              </a:pPr>
              <a:t>‹#›</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040F385-CEA1-433C-8553-07826A2E9DFB}" type="datetime1">
              <a:rPr lang="pt-PT" smtClean="0"/>
              <a:t>13-11-2018</a:t>
            </a:fld>
            <a:endParaRPr lang="pt-PT"/>
          </a:p>
        </p:txBody>
      </p:sp>
      <p:sp>
        <p:nvSpPr>
          <p:cNvPr id="6"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7" name="Slide Number Placeholder 22"/>
          <p:cNvSpPr>
            <a:spLocks noGrp="1"/>
          </p:cNvSpPr>
          <p:nvPr>
            <p:ph type="sldNum" sz="quarter" idx="12"/>
          </p:nvPr>
        </p:nvSpPr>
        <p:spPr/>
        <p:txBody>
          <a:bodyPr/>
          <a:lstStyle>
            <a:lvl1pPr>
              <a:defRPr/>
            </a:lvl1pPr>
          </a:lstStyle>
          <a:p>
            <a:pPr>
              <a:defRPr/>
            </a:pPr>
            <a:fld id="{B813381E-C541-492D-BB04-BF8E82824AE3}" type="slidenum">
              <a:rPr lang="pt-PT"/>
              <a:pPr>
                <a:defRPr/>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86B61B90-9D4E-46E6-BAF7-2C4ACF1673D8}" type="datetime1">
              <a:rPr lang="pt-PT" smtClean="0"/>
              <a:t>13-11-2018</a:t>
            </a:fld>
            <a:endParaRPr lang="pt-PT"/>
          </a:p>
        </p:txBody>
      </p:sp>
      <p:sp>
        <p:nvSpPr>
          <p:cNvPr id="8"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9" name="Slide Number Placeholder 22"/>
          <p:cNvSpPr>
            <a:spLocks noGrp="1"/>
          </p:cNvSpPr>
          <p:nvPr>
            <p:ph type="sldNum" sz="quarter" idx="12"/>
          </p:nvPr>
        </p:nvSpPr>
        <p:spPr/>
        <p:txBody>
          <a:bodyPr/>
          <a:lstStyle>
            <a:lvl1pPr>
              <a:defRPr/>
            </a:lvl1pPr>
          </a:lstStyle>
          <a:p>
            <a:pPr>
              <a:defRPr/>
            </a:pPr>
            <a:fld id="{21A0F75B-2C35-48DC-838A-D74AD79EC8F4}" type="slidenum">
              <a:rPr lang="pt-PT"/>
              <a:pPr>
                <a:defRPr/>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8A8B111A-3488-4427-B836-BA3A40FA73BE}" type="datetime1">
              <a:rPr lang="pt-PT" smtClean="0"/>
              <a:t>13-11-2018</a:t>
            </a:fld>
            <a:endParaRPr lang="pt-PT"/>
          </a:p>
        </p:txBody>
      </p:sp>
      <p:sp>
        <p:nvSpPr>
          <p:cNvPr id="4"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5" name="Slide Number Placeholder 22"/>
          <p:cNvSpPr>
            <a:spLocks noGrp="1"/>
          </p:cNvSpPr>
          <p:nvPr>
            <p:ph type="sldNum" sz="quarter" idx="12"/>
          </p:nvPr>
        </p:nvSpPr>
        <p:spPr/>
        <p:txBody>
          <a:bodyPr/>
          <a:lstStyle>
            <a:lvl1pPr>
              <a:defRPr/>
            </a:lvl1pPr>
          </a:lstStyle>
          <a:p>
            <a:pPr>
              <a:defRPr/>
            </a:pPr>
            <a:fld id="{25C6D3D7-0020-4BD3-B45F-AF43303F2DAC}" type="slidenum">
              <a:rPr lang="pt-PT"/>
              <a:pPr>
                <a:defRPr/>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4FCD45A-D482-4302-AD47-44008FBA0771}" type="datetime1">
              <a:rPr lang="pt-PT" smtClean="0"/>
              <a:t>13-11-2018</a:t>
            </a:fld>
            <a:endParaRPr lang="pt-PT"/>
          </a:p>
        </p:txBody>
      </p:sp>
      <p:sp>
        <p:nvSpPr>
          <p:cNvPr id="3" name="Footer Placeholder 2"/>
          <p:cNvSpPr>
            <a:spLocks noGrp="1"/>
          </p:cNvSpPr>
          <p:nvPr>
            <p:ph type="ftr" sz="quarter" idx="11"/>
          </p:nvPr>
        </p:nvSpPr>
        <p:spPr/>
        <p:txBody>
          <a:bodyPr/>
          <a:lstStyle>
            <a:lvl1pPr>
              <a:defRPr/>
            </a:lvl1pPr>
          </a:lstStyle>
          <a:p>
            <a:pPr>
              <a:defRPr/>
            </a:pPr>
            <a:r>
              <a:rPr lang="pt-PT"/>
              <a:t>International Financial Markets, ISEG</a:t>
            </a:r>
          </a:p>
        </p:txBody>
      </p:sp>
      <p:sp>
        <p:nvSpPr>
          <p:cNvPr id="4" name="Slide Number Placeholder 22"/>
          <p:cNvSpPr>
            <a:spLocks noGrp="1"/>
          </p:cNvSpPr>
          <p:nvPr>
            <p:ph type="sldNum" sz="quarter" idx="12"/>
          </p:nvPr>
        </p:nvSpPr>
        <p:spPr/>
        <p:txBody>
          <a:bodyPr/>
          <a:lstStyle>
            <a:lvl1pPr>
              <a:defRPr/>
            </a:lvl1pPr>
          </a:lstStyle>
          <a:p>
            <a:pPr>
              <a:defRPr/>
            </a:pPr>
            <a:fld id="{66CA93C4-1A38-4849-9ED5-33F533A637C0}" type="slidenum">
              <a:rPr lang="pt-PT"/>
              <a:pPr>
                <a:defRPr/>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smtClean="0"/>
            </a:lvl1pPr>
          </a:lstStyle>
          <a:p>
            <a:pPr>
              <a:defRPr/>
            </a:pPr>
            <a:fld id="{F1D6B384-CEFB-4FBA-9B5F-922568048F8B}" type="datetime1">
              <a:rPr lang="pt-PT" smtClean="0"/>
              <a:t>13-11-2018</a:t>
            </a:fld>
            <a:endParaRPr lang="pt-PT"/>
          </a:p>
        </p:txBody>
      </p:sp>
      <p:sp>
        <p:nvSpPr>
          <p:cNvPr id="8" name="Footer Placeholder 5"/>
          <p:cNvSpPr>
            <a:spLocks noGrp="1"/>
          </p:cNvSpPr>
          <p:nvPr>
            <p:ph type="ftr" sz="quarter" idx="11"/>
          </p:nvPr>
        </p:nvSpPr>
        <p:spPr/>
        <p:txBody>
          <a:bodyPr/>
          <a:lstStyle>
            <a:lvl1pPr>
              <a:defRPr smtClean="0"/>
            </a:lvl1pPr>
          </a:lstStyle>
          <a:p>
            <a:pPr>
              <a:defRPr/>
            </a:pPr>
            <a:r>
              <a:rPr lang="pt-PT"/>
              <a:t>International Financial Markets, ISEG</a:t>
            </a:r>
          </a:p>
        </p:txBody>
      </p:sp>
      <p:sp>
        <p:nvSpPr>
          <p:cNvPr id="9" name="Slide Number Placeholder 6"/>
          <p:cNvSpPr>
            <a:spLocks noGrp="1"/>
          </p:cNvSpPr>
          <p:nvPr>
            <p:ph type="sldNum" sz="quarter" idx="12"/>
          </p:nvPr>
        </p:nvSpPr>
        <p:spPr/>
        <p:txBody>
          <a:bodyPr/>
          <a:lstStyle>
            <a:lvl1pPr>
              <a:defRPr/>
            </a:lvl1pPr>
          </a:lstStyle>
          <a:p>
            <a:pPr>
              <a:defRPr/>
            </a:pPr>
            <a:fld id="{24CAAD80-F646-442E-9579-76C7720ED05C}" type="slidenum">
              <a:rPr lang="pt-PT"/>
              <a:pPr>
                <a:defRPr/>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smtClean="0"/>
            </a:lvl1pPr>
          </a:lstStyle>
          <a:p>
            <a:pPr>
              <a:defRPr/>
            </a:pPr>
            <a:fld id="{9739032B-8595-4D09-A3D3-F1EA3F83FAA4}" type="datetime1">
              <a:rPr lang="pt-PT" smtClean="0"/>
              <a:t>13-11-2018</a:t>
            </a:fld>
            <a:endParaRPr lang="pt-PT"/>
          </a:p>
        </p:txBody>
      </p:sp>
      <p:sp>
        <p:nvSpPr>
          <p:cNvPr id="9" name="Footer Placeholder 5"/>
          <p:cNvSpPr>
            <a:spLocks noGrp="1"/>
          </p:cNvSpPr>
          <p:nvPr>
            <p:ph type="ftr" sz="quarter" idx="11"/>
          </p:nvPr>
        </p:nvSpPr>
        <p:spPr>
          <a:xfrm>
            <a:off x="914400" y="6172200"/>
            <a:ext cx="3886200" cy="457200"/>
          </a:xfrm>
        </p:spPr>
        <p:txBody>
          <a:bodyPr/>
          <a:lstStyle>
            <a:lvl1pPr>
              <a:defRPr smtClean="0"/>
            </a:lvl1pPr>
          </a:lstStyle>
          <a:p>
            <a:pPr>
              <a:defRPr/>
            </a:pPr>
            <a:r>
              <a:rPr lang="pt-PT"/>
              <a:t>International Financial Markets, ISEG</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12DF049D-FECB-4D31-9D74-AE7D2DF83CB8}" type="slidenum">
              <a:rPr lang="pt-PT"/>
              <a:pPr>
                <a:defRPr/>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2"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497800E8-CDAC-4E90-BD6E-D139471EAF23}" type="datetime1">
              <a:rPr lang="pt-PT" smtClean="0"/>
              <a:t>13-11-2018</a:t>
            </a:fld>
            <a:endParaRPr lang="pt-PT"/>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smtClean="0">
                <a:solidFill>
                  <a:schemeClr val="tx2"/>
                </a:solidFill>
                <a:latin typeface="Perpetua" pitchFamily="18" charset="0"/>
              </a:defRPr>
            </a:lvl1pPr>
          </a:lstStyle>
          <a:p>
            <a:pPr>
              <a:defRPr/>
            </a:pPr>
            <a:r>
              <a:rPr lang="pt-PT"/>
              <a:t>International Financial Markets, ISEG</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DF5899B7-1F60-44F2-9CB1-3ED865C3642B}"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132" r:id="rId1"/>
    <p:sldLayoutId id="2147484124" r:id="rId2"/>
    <p:sldLayoutId id="2147484133" r:id="rId3"/>
    <p:sldLayoutId id="2147484125" r:id="rId4"/>
    <p:sldLayoutId id="2147484126" r:id="rId5"/>
    <p:sldLayoutId id="2147484127" r:id="rId6"/>
    <p:sldLayoutId id="2147484128" r:id="rId7"/>
    <p:sldLayoutId id="2147484134" r:id="rId8"/>
    <p:sldLayoutId id="2147484135" r:id="rId9"/>
    <p:sldLayoutId id="2147484129" r:id="rId10"/>
    <p:sldLayoutId id="2147484130" r:id="rId11"/>
    <p:sldLayoutId id="2147484131" r:id="rId12"/>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BACDD4"/>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8D89A4"/>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8D89A4"/>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sis.org/analysis/venezuelas-red-friday-maduros-destructive-plan" TargetMode="External"/><Relationship Id="rId2" Type="http://schemas.openxmlformats.org/officeDocument/2006/relationships/hyperlink" Target="https://twitter.com/thecryptotimes_/status/1032696871003684864?s=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x.doi.org/10.2139/ssrn.265759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oinmarketcap.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8"/>
          <p:cNvSpPr>
            <a:spLocks noGrp="1"/>
          </p:cNvSpPr>
          <p:nvPr>
            <p:ph type="sldNum" sz="quarter" idx="11"/>
          </p:nvPr>
        </p:nvSpPr>
        <p:spPr/>
        <p:txBody>
          <a:bodyPr/>
          <a:lstStyle/>
          <a:p>
            <a:pPr>
              <a:defRPr/>
            </a:pPr>
            <a:fld id="{389AD172-AA21-48A7-9CD1-5261296D34FE}" type="slidenum">
              <a:rPr lang="pt-PT"/>
              <a:pPr>
                <a:defRPr/>
              </a:pPr>
              <a:t>1</a:t>
            </a:fld>
            <a:endParaRPr lang="pt-PT" dirty="0"/>
          </a:p>
        </p:txBody>
      </p:sp>
      <p:sp>
        <p:nvSpPr>
          <p:cNvPr id="7171" name="Footer Placeholder 16"/>
          <p:cNvSpPr>
            <a:spLocks noGrp="1"/>
          </p:cNvSpPr>
          <p:nvPr>
            <p:ph type="ftr" sz="quarter" idx="10"/>
          </p:nvPr>
        </p:nvSpPr>
        <p:spPr bwMode="auto">
          <a:noFill/>
          <a:ln>
            <a:miter lim="800000"/>
            <a:headEnd/>
            <a:tailEnd/>
          </a:ln>
        </p:spPr>
        <p:txBody>
          <a:bodyPr/>
          <a:lstStyle/>
          <a:p>
            <a:r>
              <a:rPr lang="pt-PT" dirty="0"/>
              <a:t>International Financial </a:t>
            </a:r>
            <a:r>
              <a:rPr lang="pt-PT" dirty="0" err="1"/>
              <a:t>Markets</a:t>
            </a:r>
            <a:r>
              <a:rPr lang="pt-PT"/>
              <a:t>, ISEG</a:t>
            </a:r>
          </a:p>
        </p:txBody>
      </p:sp>
      <p:sp>
        <p:nvSpPr>
          <p:cNvPr id="5" name="Slide Number Placeholder 28"/>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02327C94-4C68-484C-8695-E45D35B6AC7D}" type="slidenum">
              <a:rPr lang="pt-PT" sz="1400">
                <a:solidFill>
                  <a:srgbClr val="FFFFFF"/>
                </a:solidFill>
                <a:latin typeface="+mj-lt"/>
                <a:ea typeface="+mj-ea"/>
                <a:cs typeface="+mj-cs"/>
              </a:rPr>
              <a:pPr algn="ctr" fontAlgn="auto">
                <a:spcBef>
                  <a:spcPts val="0"/>
                </a:spcBef>
                <a:spcAft>
                  <a:spcPts val="0"/>
                </a:spcAft>
                <a:defRPr/>
              </a:pPr>
              <a:t>1</a:t>
            </a:fld>
            <a:endParaRPr lang="pt-PT" sz="1400">
              <a:solidFill>
                <a:srgbClr val="FFFFFF"/>
              </a:solidFill>
              <a:latin typeface="+mj-lt"/>
              <a:ea typeface="+mj-ea"/>
              <a:cs typeface="+mj-cs"/>
            </a:endParaRPr>
          </a:p>
        </p:txBody>
      </p:sp>
      <p:sp>
        <p:nvSpPr>
          <p:cNvPr id="7173" name="Subtitle 2"/>
          <p:cNvSpPr>
            <a:spLocks noGrp="1"/>
          </p:cNvSpPr>
          <p:nvPr>
            <p:ph type="subTitle" idx="1"/>
          </p:nvPr>
        </p:nvSpPr>
        <p:spPr>
          <a:xfrm>
            <a:off x="1295400" y="3200400"/>
            <a:ext cx="6400800" cy="588640"/>
          </a:xfrm>
          <a:noFill/>
        </p:spPr>
        <p:txBody>
          <a:bodyPr/>
          <a:lstStyle/>
          <a:p>
            <a:pPr eaLnBrk="1" hangingPunct="1"/>
            <a:r>
              <a:rPr lang="pt-PT" dirty="0"/>
              <a:t>13th </a:t>
            </a:r>
            <a:r>
              <a:rPr lang="pt-PT" dirty="0" err="1"/>
              <a:t>November</a:t>
            </a:r>
            <a:r>
              <a:rPr lang="pt-PT" dirty="0"/>
              <a:t> 2018</a:t>
            </a:r>
          </a:p>
        </p:txBody>
      </p:sp>
      <p:sp>
        <p:nvSpPr>
          <p:cNvPr id="7174" name="Title 1"/>
          <p:cNvSpPr>
            <a:spLocks noGrp="1"/>
          </p:cNvSpPr>
          <p:nvPr>
            <p:ph type="ctrTitle"/>
          </p:nvPr>
        </p:nvSpPr>
        <p:spPr>
          <a:xfrm>
            <a:off x="457200" y="1506538"/>
            <a:ext cx="8229600" cy="1470025"/>
          </a:xfrm>
        </p:spPr>
        <p:txBody>
          <a:bodyPr/>
          <a:lstStyle/>
          <a:p>
            <a:pPr eaLnBrk="1" hangingPunct="1"/>
            <a:r>
              <a:rPr lang="pt-PT" dirty="0"/>
              <a:t>9th </a:t>
            </a:r>
            <a:r>
              <a:rPr lang="pt-PT" dirty="0" err="1"/>
              <a:t>session</a:t>
            </a:r>
            <a:r>
              <a:rPr lang="pt-PT" dirty="0"/>
              <a:t> </a:t>
            </a:r>
          </a:p>
        </p:txBody>
      </p:sp>
      <p:sp>
        <p:nvSpPr>
          <p:cNvPr id="4" name="Slide Number Placeholder 3"/>
          <p:cNvSpPr txBox="1">
            <a:spLocks noGrp="1"/>
          </p:cNvSpPr>
          <p:nvPr/>
        </p:nvSpPr>
        <p:spPr>
          <a:xfrm>
            <a:off x="146050"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5279A758-DEC9-45EF-9D74-100CEECEB50F}" type="slidenum">
              <a:rPr lang="pt-PT" sz="1400">
                <a:solidFill>
                  <a:srgbClr val="FFFFFF"/>
                </a:solidFill>
                <a:latin typeface="+mj-lt"/>
                <a:ea typeface="+mj-ea"/>
                <a:cs typeface="+mj-cs"/>
              </a:rPr>
              <a:pPr algn="ctr" fontAlgn="auto">
                <a:spcBef>
                  <a:spcPts val="0"/>
                </a:spcBef>
                <a:spcAft>
                  <a:spcPts val="0"/>
                </a:spcAft>
                <a:defRPr/>
              </a:pPr>
              <a:t>1</a:t>
            </a:fld>
            <a:endParaRPr lang="pt-PT" sz="1400">
              <a:solidFill>
                <a:srgbClr val="FFFFFF"/>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76672"/>
            <a:ext cx="7772400" cy="5543128"/>
          </a:xfrm>
        </p:spPr>
        <p:txBody>
          <a:bodyPr/>
          <a:lstStyle/>
          <a:p>
            <a:r>
              <a:rPr lang="pt-PT" sz="2400" b="1" dirty="0" err="1"/>
              <a:t>Different</a:t>
            </a:r>
            <a:r>
              <a:rPr lang="pt-PT" sz="2400" b="1" dirty="0"/>
              <a:t> </a:t>
            </a:r>
            <a:r>
              <a:rPr lang="pt-PT" sz="2400" b="1" dirty="0" err="1"/>
              <a:t>algorithms</a:t>
            </a:r>
            <a:r>
              <a:rPr lang="pt-PT" sz="2400" b="1" dirty="0"/>
              <a:t> </a:t>
            </a:r>
            <a:r>
              <a:rPr lang="pt-PT" sz="2400" dirty="0"/>
              <a:t>– </a:t>
            </a:r>
            <a:r>
              <a:rPr lang="en-US" sz="2400" dirty="0"/>
              <a:t>(</a:t>
            </a:r>
            <a:r>
              <a:rPr lang="en-US" sz="2000" dirty="0"/>
              <a:t>determine the speed at which the next “block” – set of transactions – is generated, how coins </a:t>
            </a:r>
            <a:r>
              <a:rPr lang="pt-PT" sz="2000" dirty="0"/>
              <a:t>are </a:t>
            </a:r>
            <a:r>
              <a:rPr lang="pt-PT" sz="2000" dirty="0" err="1"/>
              <a:t>released</a:t>
            </a:r>
            <a:r>
              <a:rPr lang="pt-PT" sz="2000" dirty="0"/>
              <a:t>, etc.</a:t>
            </a:r>
            <a:r>
              <a:rPr lang="pt-PT" sz="2400" dirty="0"/>
              <a:t>)</a:t>
            </a:r>
          </a:p>
          <a:p>
            <a:pPr>
              <a:buFontTx/>
              <a:buChar char="-"/>
            </a:pPr>
            <a:r>
              <a:rPr lang="pt-PT" sz="2200" dirty="0" err="1" smtClean="0"/>
              <a:t>Shared</a:t>
            </a:r>
            <a:r>
              <a:rPr lang="pt-PT" sz="2200" dirty="0" smtClean="0"/>
              <a:t> </a:t>
            </a:r>
            <a:r>
              <a:rPr lang="pt-PT" sz="2200" dirty="0" err="1"/>
              <a:t>by</a:t>
            </a:r>
            <a:r>
              <a:rPr lang="pt-PT" sz="2200" dirty="0"/>
              <a:t> </a:t>
            </a:r>
            <a:r>
              <a:rPr lang="pt-PT" sz="2200" dirty="0" err="1"/>
              <a:t>different</a:t>
            </a:r>
            <a:r>
              <a:rPr lang="pt-PT" sz="2200" dirty="0"/>
              <a:t> </a:t>
            </a:r>
            <a:r>
              <a:rPr lang="pt-PT" sz="2200" dirty="0" err="1"/>
              <a:t>cuerrencies</a:t>
            </a:r>
            <a:r>
              <a:rPr lang="pt-PT" sz="2200" dirty="0"/>
              <a:t>.</a:t>
            </a:r>
          </a:p>
          <a:p>
            <a:pPr>
              <a:buFontTx/>
              <a:buChar char="-"/>
            </a:pPr>
            <a:r>
              <a:rPr lang="pt-PT" sz="2200" dirty="0"/>
              <a:t>Some </a:t>
            </a:r>
            <a:r>
              <a:rPr lang="pt-PT" sz="2200" dirty="0" err="1"/>
              <a:t>need</a:t>
            </a:r>
            <a:r>
              <a:rPr lang="pt-PT" sz="2200" dirty="0"/>
              <a:t> </a:t>
            </a:r>
            <a:r>
              <a:rPr lang="pt-PT" sz="2200" dirty="0" err="1"/>
              <a:t>specialised</a:t>
            </a:r>
            <a:r>
              <a:rPr lang="pt-PT" sz="2200" dirty="0"/>
              <a:t> </a:t>
            </a:r>
            <a:r>
              <a:rPr lang="pt-PT" sz="2200" dirty="0" err="1"/>
              <a:t>equipment</a:t>
            </a:r>
            <a:r>
              <a:rPr lang="pt-PT" sz="2200" dirty="0"/>
              <a:t> for “</a:t>
            </a:r>
            <a:r>
              <a:rPr lang="pt-PT" sz="2200" dirty="0" err="1"/>
              <a:t>mining</a:t>
            </a:r>
            <a:r>
              <a:rPr lang="pt-PT" sz="2200" dirty="0"/>
              <a:t>”, </a:t>
            </a:r>
            <a:r>
              <a:rPr lang="pt-PT" sz="2200" dirty="0" err="1" smtClean="0"/>
              <a:t>others</a:t>
            </a:r>
            <a:r>
              <a:rPr lang="pt-PT" sz="2200" dirty="0" smtClean="0"/>
              <a:t> </a:t>
            </a:r>
            <a:r>
              <a:rPr lang="pt-PT" sz="2200" dirty="0" err="1"/>
              <a:t>don’t</a:t>
            </a:r>
            <a:r>
              <a:rPr lang="pt-PT" sz="2200" dirty="0"/>
              <a:t>.</a:t>
            </a:r>
          </a:p>
          <a:p>
            <a:pPr>
              <a:buFontTx/>
              <a:buChar char="-"/>
            </a:pPr>
            <a:endParaRPr lang="pt-PT" sz="2400" dirty="0"/>
          </a:p>
          <a:p>
            <a:r>
              <a:rPr lang="en-US" sz="2400" b="1" dirty="0"/>
              <a:t>Differences in the (total) supply of coins</a:t>
            </a:r>
            <a:endParaRPr lang="pt-PT" sz="2200" b="1" dirty="0"/>
          </a:p>
          <a:p>
            <a:pPr marL="0" indent="0">
              <a:buNone/>
            </a:pPr>
            <a:r>
              <a:rPr lang="pt-PT" sz="2200" dirty="0"/>
              <a:t>- Some </a:t>
            </a:r>
            <a:r>
              <a:rPr lang="pt-PT" sz="2200" dirty="0" err="1"/>
              <a:t>have</a:t>
            </a:r>
            <a:r>
              <a:rPr lang="pt-PT" sz="2200" dirty="0"/>
              <a:t> </a:t>
            </a:r>
            <a:r>
              <a:rPr lang="pt-PT" sz="2200" dirty="0" err="1"/>
              <a:t>fixed</a:t>
            </a:r>
            <a:r>
              <a:rPr lang="pt-PT" sz="2200" dirty="0"/>
              <a:t> </a:t>
            </a:r>
            <a:r>
              <a:rPr lang="pt-PT" sz="2200" dirty="0" err="1"/>
              <a:t>Supply</a:t>
            </a:r>
            <a:r>
              <a:rPr lang="pt-PT" sz="2200" dirty="0"/>
              <a:t>, some </a:t>
            </a:r>
            <a:r>
              <a:rPr lang="pt-PT" sz="2200" dirty="0" err="1"/>
              <a:t>don’t</a:t>
            </a:r>
            <a:r>
              <a:rPr lang="pt-PT" sz="2200" dirty="0"/>
              <a:t>.</a:t>
            </a:r>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10</a:t>
            </a:fld>
            <a:endParaRPr lang="pt-PT"/>
          </a:p>
        </p:txBody>
      </p:sp>
    </p:spTree>
    <p:extLst>
      <p:ext uri="{BB962C8B-B14F-4D97-AF65-F5344CB8AC3E}">
        <p14:creationId xmlns:p14="http://schemas.microsoft.com/office/powerpoint/2010/main" val="3017391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pPr marL="0" indent="0">
              <a:buNone/>
            </a:pPr>
            <a:r>
              <a:rPr lang="en-US" dirty="0" smtClean="0"/>
              <a:t>Other actors in the cryptocurrency world</a:t>
            </a:r>
          </a:p>
          <a:p>
            <a:r>
              <a:rPr lang="en-US" sz="2200" b="1" dirty="0" smtClean="0"/>
              <a:t>Wallet </a:t>
            </a:r>
            <a:r>
              <a:rPr lang="en-US" sz="2200" b="1" dirty="0"/>
              <a:t>providers </a:t>
            </a:r>
            <a:r>
              <a:rPr lang="en-US" sz="2200" dirty="0"/>
              <a:t>offer a digital wallet to users for storing their virtual currency </a:t>
            </a:r>
            <a:r>
              <a:rPr lang="en-US" sz="2200" dirty="0" smtClean="0"/>
              <a:t>cryptographic keys </a:t>
            </a:r>
            <a:r>
              <a:rPr lang="en-US" sz="2200" dirty="0"/>
              <a:t>and transaction authentication codes, initiating transactions and providing an overview of </a:t>
            </a:r>
            <a:r>
              <a:rPr lang="en-US" sz="2200" dirty="0" smtClean="0"/>
              <a:t>their </a:t>
            </a:r>
            <a:r>
              <a:rPr lang="pt-PT" sz="2200" dirty="0" err="1" smtClean="0"/>
              <a:t>transaction</a:t>
            </a:r>
            <a:r>
              <a:rPr lang="pt-PT" sz="2200" dirty="0" smtClean="0"/>
              <a:t> </a:t>
            </a:r>
            <a:r>
              <a:rPr lang="pt-PT" sz="2200" dirty="0" err="1"/>
              <a:t>history</a:t>
            </a:r>
            <a:r>
              <a:rPr lang="pt-PT" sz="2200" dirty="0" smtClean="0"/>
              <a:t>. U</a:t>
            </a:r>
            <a:r>
              <a:rPr lang="en-US" sz="2200" dirty="0" err="1" smtClean="0"/>
              <a:t>sers</a:t>
            </a:r>
            <a:r>
              <a:rPr lang="en-US" sz="2200" dirty="0" smtClean="0"/>
              <a:t> </a:t>
            </a:r>
            <a:r>
              <a:rPr lang="en-US" sz="2200" dirty="0"/>
              <a:t>can also set up and maintain a </a:t>
            </a:r>
            <a:r>
              <a:rPr lang="en-US" sz="2200" dirty="0" smtClean="0"/>
              <a:t>wallet themselves </a:t>
            </a:r>
            <a:r>
              <a:rPr lang="en-US" sz="2200" dirty="0"/>
              <a:t>without making use of a wallet provider</a:t>
            </a:r>
            <a:r>
              <a:rPr lang="en-US" sz="2200" dirty="0" smtClean="0"/>
              <a:t>.</a:t>
            </a:r>
          </a:p>
          <a:p>
            <a:r>
              <a:rPr lang="en-US" sz="2200" b="1" dirty="0"/>
              <a:t>Exchanges </a:t>
            </a:r>
            <a:r>
              <a:rPr lang="en-US" sz="2200" dirty="0"/>
              <a:t>offer trading services to users by quoting the exchange rates by which the </a:t>
            </a:r>
            <a:r>
              <a:rPr lang="en-US" sz="2200" dirty="0" smtClean="0"/>
              <a:t>exchange will </a:t>
            </a:r>
            <a:r>
              <a:rPr lang="en-US" sz="2200" dirty="0"/>
              <a:t>buy/sell virtual currency against the main currencies (US dollar, </a:t>
            </a:r>
            <a:r>
              <a:rPr lang="en-US" sz="2200" dirty="0" err="1"/>
              <a:t>renmimbi</a:t>
            </a:r>
            <a:r>
              <a:rPr lang="en-US" sz="2200" dirty="0"/>
              <a:t>, yen, euro) </a:t>
            </a:r>
            <a:r>
              <a:rPr lang="en-US" sz="2200" dirty="0" smtClean="0"/>
              <a:t>or </a:t>
            </a:r>
            <a:r>
              <a:rPr lang="pt-PT" sz="2200" dirty="0" err="1" smtClean="0"/>
              <a:t>against</a:t>
            </a:r>
            <a:r>
              <a:rPr lang="pt-PT" sz="2200" dirty="0" smtClean="0"/>
              <a:t> </a:t>
            </a:r>
            <a:r>
              <a:rPr lang="pt-PT" sz="2200" dirty="0" err="1"/>
              <a:t>other</a:t>
            </a:r>
            <a:r>
              <a:rPr lang="pt-PT" sz="2200" dirty="0"/>
              <a:t> virtual </a:t>
            </a:r>
            <a:r>
              <a:rPr lang="pt-PT" sz="2200" dirty="0" err="1" smtClean="0"/>
              <a:t>currencies</a:t>
            </a:r>
            <a:r>
              <a:rPr lang="pt-PT" sz="2200" dirty="0" smtClean="0"/>
              <a:t>.</a:t>
            </a:r>
          </a:p>
          <a:p>
            <a:r>
              <a:rPr lang="en-US" sz="2400" dirty="0"/>
              <a:t> </a:t>
            </a:r>
            <a:r>
              <a:rPr lang="en-US" sz="2200" b="1" dirty="0" smtClean="0"/>
              <a:t>Mining pools</a:t>
            </a:r>
            <a:r>
              <a:rPr lang="en-US" sz="2200" dirty="0"/>
              <a:t> </a:t>
            </a:r>
            <a:r>
              <a:rPr lang="en-US" sz="2200" dirty="0" smtClean="0"/>
              <a:t>- </a:t>
            </a:r>
            <a:r>
              <a:rPr lang="en-US" sz="2200" dirty="0"/>
              <a:t>the pooling of resources by miners, who share their processing power over a network, to split the reward equally, according to the amount of work they contributed to the probability of finding a</a:t>
            </a:r>
            <a:r>
              <a:rPr lang="en-US" sz="2200"/>
              <a:t> </a:t>
            </a:r>
            <a:r>
              <a:rPr lang="en-US" sz="2200" smtClean="0"/>
              <a:t>block.</a:t>
            </a:r>
            <a:endParaRPr lang="pt-PT" sz="2200" dirty="0" smtClean="0"/>
          </a:p>
          <a:p>
            <a:endParaRPr lang="pt-PT" sz="2200" dirty="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11</a:t>
            </a:fld>
            <a:endParaRPr lang="pt-PT"/>
          </a:p>
        </p:txBody>
      </p:sp>
    </p:spTree>
    <p:extLst>
      <p:ext uri="{BB962C8B-B14F-4D97-AF65-F5344CB8AC3E}">
        <p14:creationId xmlns:p14="http://schemas.microsoft.com/office/powerpoint/2010/main" val="417022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lstStyle/>
          <a:p>
            <a:r>
              <a:rPr lang="pt-PT" sz="2800" dirty="0" err="1" smtClean="0"/>
              <a:t>Functions</a:t>
            </a:r>
            <a:r>
              <a:rPr lang="pt-PT" sz="2800" dirty="0" smtClean="0"/>
              <a:t> </a:t>
            </a:r>
            <a:r>
              <a:rPr lang="pt-PT" sz="2800" dirty="0" err="1" smtClean="0"/>
              <a:t>of</a:t>
            </a:r>
            <a:r>
              <a:rPr lang="pt-PT" sz="2800" dirty="0" smtClean="0"/>
              <a:t> Money</a:t>
            </a:r>
            <a:endParaRPr lang="pt-PT" sz="2800" dirty="0"/>
          </a:p>
        </p:txBody>
      </p:sp>
      <p:sp>
        <p:nvSpPr>
          <p:cNvPr id="3" name="Content Placeholder 2"/>
          <p:cNvSpPr>
            <a:spLocks noGrp="1"/>
          </p:cNvSpPr>
          <p:nvPr>
            <p:ph sz="quarter" idx="1"/>
          </p:nvPr>
        </p:nvSpPr>
        <p:spPr>
          <a:xfrm>
            <a:off x="914400" y="836712"/>
            <a:ext cx="7772400" cy="5183088"/>
          </a:xfrm>
        </p:spPr>
        <p:txBody>
          <a:bodyPr/>
          <a:lstStyle/>
          <a:p>
            <a:pPr marL="0" indent="0">
              <a:buNone/>
            </a:pPr>
            <a:r>
              <a:rPr lang="en-US" dirty="0"/>
              <a:t>1. Medium of exchange – </a:t>
            </a:r>
            <a:r>
              <a:rPr lang="en-US" sz="2200" dirty="0"/>
              <a:t>money facilitates transactions where buyers and sellers </a:t>
            </a:r>
            <a:r>
              <a:rPr lang="en-US" sz="2200" dirty="0" smtClean="0"/>
              <a:t>can easily </a:t>
            </a:r>
            <a:r>
              <a:rPr lang="en-US" sz="2200" dirty="0"/>
              <a:t>agree on the value of the goods or services. </a:t>
            </a:r>
            <a:r>
              <a:rPr lang="en-US" sz="2200" dirty="0" smtClean="0"/>
              <a:t>No need for the double </a:t>
            </a:r>
            <a:r>
              <a:rPr lang="en-US" sz="2200" dirty="0"/>
              <a:t>coincidence of wants.</a:t>
            </a:r>
          </a:p>
          <a:p>
            <a:pPr marL="0" indent="0">
              <a:buNone/>
            </a:pPr>
            <a:r>
              <a:rPr lang="en-US" dirty="0"/>
              <a:t>2. Store of value </a:t>
            </a:r>
            <a:r>
              <a:rPr lang="en-US" dirty="0" smtClean="0"/>
              <a:t>–</a:t>
            </a:r>
            <a:r>
              <a:rPr lang="en-US" sz="2200" dirty="0" smtClean="0"/>
              <a:t>money </a:t>
            </a:r>
            <a:r>
              <a:rPr lang="en-US" sz="2200" dirty="0"/>
              <a:t>must transfer value </a:t>
            </a:r>
            <a:r>
              <a:rPr lang="en-US" sz="2200" dirty="0" smtClean="0"/>
              <a:t>over </a:t>
            </a:r>
            <a:r>
              <a:rPr lang="pt-PT" sz="2200" dirty="0" smtClean="0"/>
              <a:t>time</a:t>
            </a:r>
            <a:r>
              <a:rPr lang="pt-PT" sz="2200" dirty="0"/>
              <a:t>.</a:t>
            </a:r>
          </a:p>
          <a:p>
            <a:pPr marL="0" indent="0">
              <a:buNone/>
            </a:pPr>
            <a:r>
              <a:rPr lang="en-US" dirty="0"/>
              <a:t>3. Unit of account – </a:t>
            </a:r>
            <a:r>
              <a:rPr lang="en-US" sz="2200" dirty="0"/>
              <a:t>allows goods and services to be measured in a standardized unit</a:t>
            </a:r>
            <a:r>
              <a:rPr lang="en-US" sz="2200" dirty="0" smtClean="0"/>
              <a:t>, enabling </a:t>
            </a:r>
            <a:r>
              <a:rPr lang="en-US" sz="2200" dirty="0"/>
              <a:t>economic agents to make decisions</a:t>
            </a:r>
            <a:r>
              <a:rPr lang="en-US" sz="2200" dirty="0" smtClean="0"/>
              <a:t>.</a:t>
            </a:r>
          </a:p>
          <a:p>
            <a:pPr marL="0" indent="0">
              <a:buNone/>
            </a:pPr>
            <a:r>
              <a:rPr lang="en-US" sz="2200" i="1" dirty="0" smtClean="0"/>
              <a:t>Currently…</a:t>
            </a:r>
            <a:endParaRPr lang="en-US" sz="2200" i="1" dirty="0"/>
          </a:p>
          <a:p>
            <a:pPr marL="457200" indent="-457200">
              <a:buAutoNum type="arabicPeriod"/>
            </a:pPr>
            <a:r>
              <a:rPr lang="en-US" sz="2200" dirty="0" smtClean="0"/>
              <a:t>Cryptocurrencies </a:t>
            </a:r>
            <a:r>
              <a:rPr lang="en-US" sz="2200" dirty="0"/>
              <a:t>can serve as a medium </a:t>
            </a:r>
            <a:r>
              <a:rPr lang="en-US" sz="2200" dirty="0" smtClean="0"/>
              <a:t>of exchange</a:t>
            </a:r>
            <a:r>
              <a:rPr lang="en-US" sz="2200" dirty="0"/>
              <a:t>, although their acceptance is currently </a:t>
            </a:r>
            <a:r>
              <a:rPr lang="en-US" sz="2200" dirty="0" smtClean="0"/>
              <a:t>limited.</a:t>
            </a:r>
          </a:p>
          <a:p>
            <a:pPr marL="457200" indent="-457200">
              <a:buFont typeface="+mj-lt"/>
              <a:buAutoNum type="arabicPeriod"/>
            </a:pPr>
            <a:r>
              <a:rPr lang="pt-PT" sz="2200" dirty="0" err="1" smtClean="0"/>
              <a:t>Problems</a:t>
            </a:r>
            <a:r>
              <a:rPr lang="pt-PT" sz="2200" dirty="0" smtClean="0"/>
              <a:t>: </a:t>
            </a:r>
            <a:r>
              <a:rPr lang="pt-PT" sz="2200" dirty="0" err="1" smtClean="0"/>
              <a:t>cryptocurrencies</a:t>
            </a:r>
            <a:r>
              <a:rPr lang="pt-PT" sz="2200" dirty="0" smtClean="0"/>
              <a:t>’ </a:t>
            </a:r>
            <a:r>
              <a:rPr lang="pt-PT" sz="2200" dirty="0" err="1" smtClean="0"/>
              <a:t>high</a:t>
            </a:r>
            <a:r>
              <a:rPr lang="pt-PT" sz="2200" dirty="0" smtClean="0"/>
              <a:t> </a:t>
            </a:r>
            <a:r>
              <a:rPr lang="pt-PT" sz="2200" dirty="0" err="1" smtClean="0"/>
              <a:t>volatility</a:t>
            </a:r>
            <a:r>
              <a:rPr lang="pt-PT" sz="2200" dirty="0" smtClean="0"/>
              <a:t> </a:t>
            </a:r>
            <a:r>
              <a:rPr lang="pt-PT" sz="2200" dirty="0" err="1" smtClean="0"/>
              <a:t>makes</a:t>
            </a:r>
            <a:r>
              <a:rPr lang="pt-PT" sz="2200" dirty="0" smtClean="0"/>
              <a:t> </a:t>
            </a:r>
            <a:r>
              <a:rPr lang="pt-PT" sz="2200" dirty="0" err="1" smtClean="0"/>
              <a:t>them</a:t>
            </a:r>
            <a:r>
              <a:rPr lang="pt-PT" sz="2200" dirty="0" smtClean="0"/>
              <a:t> </a:t>
            </a:r>
            <a:r>
              <a:rPr lang="pt-PT" sz="2200" dirty="0" err="1" smtClean="0"/>
              <a:t>unsuitable</a:t>
            </a:r>
            <a:r>
              <a:rPr lang="pt-PT" sz="2200" dirty="0" smtClean="0"/>
              <a:t> to </a:t>
            </a:r>
            <a:r>
              <a:rPr lang="pt-PT" sz="2200" dirty="0" err="1" smtClean="0"/>
              <a:t>be</a:t>
            </a:r>
            <a:r>
              <a:rPr lang="pt-PT" sz="2200" dirty="0" smtClean="0"/>
              <a:t> </a:t>
            </a:r>
            <a:r>
              <a:rPr lang="pt-PT" sz="2200" dirty="0" err="1" smtClean="0"/>
              <a:t>used</a:t>
            </a:r>
            <a:r>
              <a:rPr lang="pt-PT" sz="2200" dirty="0" smtClean="0"/>
              <a:t> as a </a:t>
            </a:r>
            <a:r>
              <a:rPr lang="pt-PT" sz="2200" dirty="0" err="1" smtClean="0"/>
              <a:t>savings</a:t>
            </a:r>
            <a:r>
              <a:rPr lang="pt-PT" sz="2200" dirty="0" smtClean="0"/>
              <a:t> </a:t>
            </a:r>
            <a:r>
              <a:rPr lang="pt-PT" sz="2200" dirty="0" err="1" smtClean="0"/>
              <a:t>instrument</a:t>
            </a:r>
            <a:r>
              <a:rPr lang="pt-PT" sz="2200" dirty="0" smtClean="0"/>
              <a:t>.</a:t>
            </a:r>
          </a:p>
          <a:p>
            <a:pPr marL="457200" indent="-457200">
              <a:buFont typeface="+mj-lt"/>
              <a:buAutoNum type="arabicPeriod"/>
            </a:pPr>
            <a:r>
              <a:rPr lang="en-US" sz="2200" dirty="0" smtClean="0"/>
              <a:t>Both </a:t>
            </a:r>
            <a:r>
              <a:rPr lang="en-US" sz="2200" dirty="0"/>
              <a:t>the low level of acceptance and the </a:t>
            </a:r>
            <a:r>
              <a:rPr lang="en-US" sz="2200" dirty="0" smtClean="0"/>
              <a:t>high volatility </a:t>
            </a:r>
            <a:r>
              <a:rPr lang="en-US" sz="2200" dirty="0"/>
              <a:t>of their exchange rates and thus purchasing power make them </a:t>
            </a:r>
            <a:r>
              <a:rPr lang="en-US" sz="2200" dirty="0" smtClean="0"/>
              <a:t>weak units of </a:t>
            </a:r>
            <a:r>
              <a:rPr lang="pt-PT" sz="2200" dirty="0" err="1" smtClean="0"/>
              <a:t>account</a:t>
            </a:r>
            <a:r>
              <a:rPr lang="pt-PT" sz="2200" dirty="0"/>
              <a:t>.</a:t>
            </a:r>
            <a:endParaRPr lang="pt-PT" sz="2200" dirty="0"/>
          </a:p>
        </p:txBody>
      </p:sp>
      <p:sp>
        <p:nvSpPr>
          <p:cNvPr id="4" name="Footer Placeholder 3"/>
          <p:cNvSpPr>
            <a:spLocks noGrp="1"/>
          </p:cNvSpPr>
          <p:nvPr>
            <p:ph type="ftr" sz="quarter" idx="11"/>
          </p:nvPr>
        </p:nvSpPr>
        <p:spPr/>
        <p:txBody>
          <a:bodyPr/>
          <a:lstStyle/>
          <a:p>
            <a:pPr>
              <a:defRPr/>
            </a:pPr>
            <a:r>
              <a:rPr lang="pt-PT" dirty="0" err="1" smtClean="0"/>
              <a:t>International</a:t>
            </a:r>
            <a:r>
              <a:rPr lang="pt-PT" dirty="0" smtClean="0"/>
              <a:t> Financial </a:t>
            </a:r>
            <a:r>
              <a:rPr lang="pt-PT" dirty="0" err="1" smtClean="0"/>
              <a:t>Markets</a:t>
            </a:r>
            <a:r>
              <a:rPr lang="pt-PT" dirty="0" smtClean="0"/>
              <a:t>, ISEG</a:t>
            </a:r>
            <a:endParaRPr lang="pt-PT" dirty="0"/>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12</a:t>
            </a:fld>
            <a:endParaRPr lang="pt-PT"/>
          </a:p>
        </p:txBody>
      </p:sp>
    </p:spTree>
    <p:extLst>
      <p:ext uri="{BB962C8B-B14F-4D97-AF65-F5344CB8AC3E}">
        <p14:creationId xmlns:p14="http://schemas.microsoft.com/office/powerpoint/2010/main" val="309766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20688"/>
            <a:ext cx="7772400" cy="5399112"/>
          </a:xfrm>
        </p:spPr>
        <p:txBody>
          <a:bodyPr/>
          <a:lstStyle/>
          <a:p>
            <a:r>
              <a:rPr lang="en-US" dirty="0"/>
              <a:t>A </a:t>
            </a:r>
            <a:r>
              <a:rPr lang="en-US" b="1" dirty="0"/>
              <a:t>virtual currency</a:t>
            </a:r>
            <a:r>
              <a:rPr lang="en-US" dirty="0"/>
              <a:t> or </a:t>
            </a:r>
            <a:r>
              <a:rPr lang="en-US" b="1" dirty="0"/>
              <a:t>virtual money</a:t>
            </a:r>
            <a:r>
              <a:rPr lang="en-US" dirty="0"/>
              <a:t> has been defined in 2012 by the European Central Bank (ECB) as "a type of unregulated, digital money, which is issued and usually controlled by its developers, and used and accepted among the members of a specific </a:t>
            </a:r>
            <a:r>
              <a:rPr lang="en-US" b="1" dirty="0"/>
              <a:t>virtual</a:t>
            </a:r>
            <a:r>
              <a:rPr lang="en-US" dirty="0"/>
              <a:t> community.“</a:t>
            </a:r>
          </a:p>
          <a:p>
            <a:r>
              <a:rPr lang="en-US" dirty="0"/>
              <a:t>In 2015, the ECB defines a </a:t>
            </a:r>
            <a:r>
              <a:rPr lang="en-US" b="1" dirty="0"/>
              <a:t>virtual currency </a:t>
            </a:r>
            <a:r>
              <a:rPr lang="en-US" dirty="0"/>
              <a:t>as “digital representation of value, not issued by a central bank, credit institution or e-money institution, which in some circumstances can be used as an alternative to money”.</a:t>
            </a:r>
          </a:p>
          <a:p>
            <a:r>
              <a:rPr lang="en-US" dirty="0"/>
              <a:t>“</a:t>
            </a:r>
            <a:r>
              <a:rPr lang="en-US" b="1" dirty="0"/>
              <a:t>Cryptocurrencies</a:t>
            </a:r>
            <a:r>
              <a:rPr lang="en-US" dirty="0"/>
              <a:t>”: virtual currencies based on cryptographic methods of protection. </a:t>
            </a:r>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13</a:t>
            </a:fld>
            <a:endParaRPr lang="pt-PT"/>
          </a:p>
        </p:txBody>
      </p:sp>
    </p:spTree>
    <p:extLst>
      <p:ext uri="{BB962C8B-B14F-4D97-AF65-F5344CB8AC3E}">
        <p14:creationId xmlns:p14="http://schemas.microsoft.com/office/powerpoint/2010/main" val="58137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76672"/>
            <a:ext cx="8291264" cy="5543128"/>
          </a:xfrm>
        </p:spPr>
        <p:txBody>
          <a:bodyPr/>
          <a:lstStyle/>
          <a:p>
            <a:r>
              <a:rPr lang="en-US" b="1" dirty="0"/>
              <a:t>Virtual currencies are not fiat money </a:t>
            </a:r>
            <a:r>
              <a:rPr lang="en-US" dirty="0"/>
              <a:t>Fiat money is defined as a currency that is legal tender, but is not backed by a commodity such as gold or silver. Most of today's currencies are fiat money, i.e. their value is solely based on trust. </a:t>
            </a:r>
            <a:r>
              <a:rPr lang="pt-PT" dirty="0"/>
              <a:t>Virtual </a:t>
            </a:r>
            <a:r>
              <a:rPr lang="pt-PT" dirty="0" err="1"/>
              <a:t>currencies</a:t>
            </a:r>
            <a:r>
              <a:rPr lang="pt-PT" dirty="0"/>
              <a:t> are</a:t>
            </a:r>
            <a:r>
              <a:rPr lang="en-US" dirty="0"/>
              <a:t> not legal tender, are not issued by a central bank, by credit institutions, or by e-money institutions. (</a:t>
            </a:r>
            <a:r>
              <a:rPr lang="en-US" sz="1800" i="1" dirty="0"/>
              <a:t>European Parliament 2016)</a:t>
            </a:r>
            <a:endParaRPr lang="pt-PT" dirty="0"/>
          </a:p>
          <a:p>
            <a:r>
              <a:rPr lang="en-US" dirty="0"/>
              <a:t>Some virtual currencies are solely used inside a relatively closed circuit, such as inside a company, or within a computer-gaming community. Cryptocurrencies interact with fiat money.</a:t>
            </a:r>
            <a:endParaRPr lang="pt-PT" dirty="0"/>
          </a:p>
          <a:p>
            <a:pPr marL="0" indent="0">
              <a:buNone/>
            </a:pPr>
            <a:endParaRPr lang="en-US" b="1"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14</a:t>
            </a:fld>
            <a:endParaRPr lang="pt-PT"/>
          </a:p>
        </p:txBody>
      </p:sp>
    </p:spTree>
    <p:extLst>
      <p:ext uri="{BB962C8B-B14F-4D97-AF65-F5344CB8AC3E}">
        <p14:creationId xmlns:p14="http://schemas.microsoft.com/office/powerpoint/2010/main" val="2075689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lstStyle/>
          <a:p>
            <a:r>
              <a:rPr lang="pt-PT" sz="2800" dirty="0" err="1"/>
              <a:t>Determinants</a:t>
            </a:r>
            <a:r>
              <a:rPr lang="pt-PT" sz="2800" dirty="0"/>
              <a:t> </a:t>
            </a:r>
            <a:r>
              <a:rPr lang="pt-PT" sz="2800" dirty="0" err="1"/>
              <a:t>of</a:t>
            </a:r>
            <a:r>
              <a:rPr lang="pt-PT" sz="2800" dirty="0"/>
              <a:t> </a:t>
            </a:r>
            <a:r>
              <a:rPr lang="pt-PT" sz="2800" dirty="0" err="1"/>
              <a:t>the</a:t>
            </a:r>
            <a:r>
              <a:rPr lang="pt-PT" sz="2800" dirty="0"/>
              <a:t> </a:t>
            </a:r>
            <a:r>
              <a:rPr lang="pt-PT" sz="2800" dirty="0" err="1"/>
              <a:t>price</a:t>
            </a:r>
            <a:r>
              <a:rPr lang="pt-PT" sz="2800" dirty="0"/>
              <a:t> </a:t>
            </a:r>
            <a:r>
              <a:rPr lang="pt-PT" sz="2800" dirty="0" err="1"/>
              <a:t>of</a:t>
            </a:r>
            <a:r>
              <a:rPr lang="pt-PT" sz="2800" dirty="0"/>
              <a:t> </a:t>
            </a:r>
            <a:r>
              <a:rPr lang="pt-PT" sz="2800" dirty="0" err="1"/>
              <a:t>cryptocurrencies</a:t>
            </a:r>
            <a:endParaRPr lang="pt-PT" sz="2800"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19925"/>
          <a:stretch/>
        </p:blipFill>
        <p:spPr>
          <a:xfrm>
            <a:off x="1187625" y="967699"/>
            <a:ext cx="6869530" cy="4909573"/>
          </a:xfrm>
        </p:spPr>
      </p:pic>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15</a:t>
            </a:fld>
            <a:endParaRPr lang="pt-PT"/>
          </a:p>
        </p:txBody>
      </p:sp>
    </p:spTree>
    <p:extLst>
      <p:ext uri="{BB962C8B-B14F-4D97-AF65-F5344CB8AC3E}">
        <p14:creationId xmlns:p14="http://schemas.microsoft.com/office/powerpoint/2010/main" val="3453618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lstStyle/>
          <a:p>
            <a:r>
              <a:rPr lang="pt-PT" sz="3000" dirty="0" err="1"/>
              <a:t>Determinants</a:t>
            </a:r>
            <a:r>
              <a:rPr lang="pt-PT" sz="3000" dirty="0"/>
              <a:t> </a:t>
            </a:r>
            <a:r>
              <a:rPr lang="pt-PT" sz="3000" dirty="0" err="1"/>
              <a:t>of</a:t>
            </a:r>
            <a:r>
              <a:rPr lang="pt-PT" sz="3000" dirty="0"/>
              <a:t> </a:t>
            </a:r>
            <a:r>
              <a:rPr lang="pt-PT" sz="3000" dirty="0" err="1"/>
              <a:t>the</a:t>
            </a:r>
            <a:r>
              <a:rPr lang="pt-PT" sz="3000" dirty="0"/>
              <a:t> </a:t>
            </a:r>
            <a:r>
              <a:rPr lang="pt-PT" sz="3000" dirty="0" err="1"/>
              <a:t>price</a:t>
            </a:r>
            <a:r>
              <a:rPr lang="pt-PT" sz="3000" dirty="0"/>
              <a:t> </a:t>
            </a:r>
            <a:r>
              <a:rPr lang="pt-PT" sz="3000" dirty="0" err="1"/>
              <a:t>of</a:t>
            </a:r>
            <a:r>
              <a:rPr lang="pt-PT" sz="3000" dirty="0"/>
              <a:t> </a:t>
            </a:r>
            <a:r>
              <a:rPr lang="pt-PT" sz="3000" dirty="0" err="1"/>
              <a:t>cryptocurrencies</a:t>
            </a:r>
            <a:endParaRPr lang="pt-PT" sz="3000"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19027"/>
          <a:stretch/>
        </p:blipFill>
        <p:spPr>
          <a:xfrm>
            <a:off x="914400" y="968103"/>
            <a:ext cx="6681936" cy="4549129"/>
          </a:xfrm>
        </p:spPr>
      </p:pic>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16</a:t>
            </a:fld>
            <a:endParaRPr lang="pt-PT"/>
          </a:p>
        </p:txBody>
      </p:sp>
      <p:sp>
        <p:nvSpPr>
          <p:cNvPr id="7" name="TextBox 6"/>
          <p:cNvSpPr txBox="1"/>
          <p:nvPr/>
        </p:nvSpPr>
        <p:spPr>
          <a:xfrm>
            <a:off x="1619672" y="5575498"/>
            <a:ext cx="4248472" cy="338554"/>
          </a:xfrm>
          <a:prstGeom prst="rect">
            <a:avLst/>
          </a:prstGeom>
          <a:noFill/>
        </p:spPr>
        <p:txBody>
          <a:bodyPr wrap="square" rtlCol="0">
            <a:spAutoFit/>
          </a:bodyPr>
          <a:lstStyle/>
          <a:p>
            <a:r>
              <a:rPr lang="pt-PT" sz="1600" dirty="0" err="1"/>
              <a:t>Source</a:t>
            </a:r>
            <a:r>
              <a:rPr lang="pt-PT" sz="1600" dirty="0"/>
              <a:t>: coinmarketcap.com </a:t>
            </a:r>
            <a:endParaRPr lang="pt-PT" dirty="0"/>
          </a:p>
        </p:txBody>
      </p:sp>
    </p:spTree>
    <p:extLst>
      <p:ext uri="{BB962C8B-B14F-4D97-AF65-F5344CB8AC3E}">
        <p14:creationId xmlns:p14="http://schemas.microsoft.com/office/powerpoint/2010/main" val="391005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17</a:t>
            </a:fld>
            <a:endParaRPr lang="pt-PT"/>
          </a:p>
        </p:txBody>
      </p:sp>
      <p:pic>
        <p:nvPicPr>
          <p:cNvPr id="10" name="Content Placeholder 9"/>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19157"/>
          <a:stretch/>
        </p:blipFill>
        <p:spPr>
          <a:xfrm>
            <a:off x="979055" y="765175"/>
            <a:ext cx="7643090" cy="4248001"/>
          </a:xfrm>
        </p:spPr>
      </p:pic>
      <p:sp>
        <p:nvSpPr>
          <p:cNvPr id="11" name="TextBox 10"/>
          <p:cNvSpPr txBox="1"/>
          <p:nvPr/>
        </p:nvSpPr>
        <p:spPr>
          <a:xfrm>
            <a:off x="1619672" y="5575498"/>
            <a:ext cx="4248472" cy="338554"/>
          </a:xfrm>
          <a:prstGeom prst="rect">
            <a:avLst/>
          </a:prstGeom>
          <a:noFill/>
        </p:spPr>
        <p:txBody>
          <a:bodyPr wrap="square" rtlCol="0">
            <a:spAutoFit/>
          </a:bodyPr>
          <a:lstStyle/>
          <a:p>
            <a:r>
              <a:rPr lang="pt-PT" sz="1600" dirty="0" err="1"/>
              <a:t>Source</a:t>
            </a:r>
            <a:r>
              <a:rPr lang="pt-PT" sz="1600" dirty="0"/>
              <a:t>: coinmarketcap.com </a:t>
            </a:r>
            <a:endParaRPr lang="pt-PT" dirty="0"/>
          </a:p>
        </p:txBody>
      </p:sp>
    </p:spTree>
    <p:extLst>
      <p:ext uri="{BB962C8B-B14F-4D97-AF65-F5344CB8AC3E}">
        <p14:creationId xmlns:p14="http://schemas.microsoft.com/office/powerpoint/2010/main" val="20638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92696"/>
            <a:ext cx="7772400" cy="2664296"/>
          </a:xfrm>
        </p:spPr>
        <p:txBody>
          <a:bodyPr/>
          <a:lstStyle/>
          <a:p>
            <a:r>
              <a:rPr lang="en-US" dirty="0"/>
              <a:t>Because the monetary base of bitcoins cannot be expanded, the currency </a:t>
            </a:r>
            <a:r>
              <a:rPr lang="en-US" dirty="0" smtClean="0"/>
              <a:t>can </a:t>
            </a:r>
            <a:r>
              <a:rPr lang="en-US" dirty="0"/>
              <a:t>be subject to severe deflation if it becomes widely used. </a:t>
            </a:r>
            <a:endParaRPr lang="en-US" dirty="0" smtClean="0"/>
          </a:p>
          <a:p>
            <a:pPr lvl="1"/>
            <a:r>
              <a:rPr lang="en-US" dirty="0" err="1"/>
              <a:t>Ethereum</a:t>
            </a:r>
            <a:r>
              <a:rPr lang="en-US" dirty="0"/>
              <a:t> </a:t>
            </a:r>
            <a:r>
              <a:rPr lang="en-US" dirty="0" smtClean="0"/>
              <a:t>has </a:t>
            </a:r>
            <a:r>
              <a:rPr lang="en-US" dirty="0"/>
              <a:t>no maximum supply. </a:t>
            </a:r>
            <a:endParaRPr lang="pt-PT" dirty="0" smtClean="0"/>
          </a:p>
          <a:p>
            <a:r>
              <a:rPr lang="pt-PT" dirty="0" err="1" smtClean="0"/>
              <a:t>Inelastic</a:t>
            </a:r>
            <a:r>
              <a:rPr lang="pt-PT" dirty="0" smtClean="0"/>
              <a:t> </a:t>
            </a:r>
            <a:r>
              <a:rPr lang="pt-PT" dirty="0" err="1" smtClean="0"/>
              <a:t>supply</a:t>
            </a:r>
            <a:r>
              <a:rPr lang="pt-PT" dirty="0" smtClean="0"/>
              <a:t> </a:t>
            </a:r>
            <a:r>
              <a:rPr lang="pt-PT" dirty="0" err="1" smtClean="0"/>
              <a:t>helps</a:t>
            </a:r>
            <a:r>
              <a:rPr lang="pt-PT" dirty="0" smtClean="0"/>
              <a:t> </a:t>
            </a:r>
            <a:r>
              <a:rPr lang="pt-PT" dirty="0" err="1" smtClean="0"/>
              <a:t>explain</a:t>
            </a:r>
            <a:r>
              <a:rPr lang="pt-PT" dirty="0" smtClean="0"/>
              <a:t> </a:t>
            </a:r>
            <a:r>
              <a:rPr lang="pt-PT" dirty="0" err="1" smtClean="0"/>
              <a:t>volatility</a:t>
            </a:r>
            <a:r>
              <a:rPr lang="pt-PT" dirty="0" smtClean="0"/>
              <a:t> (</a:t>
            </a:r>
            <a:r>
              <a:rPr lang="pt-PT" dirty="0" err="1" smtClean="0"/>
              <a:t>small</a:t>
            </a:r>
            <a:r>
              <a:rPr lang="pt-PT" dirty="0" smtClean="0"/>
              <a:t> </a:t>
            </a:r>
            <a:r>
              <a:rPr lang="pt-PT" dirty="0" err="1" smtClean="0"/>
              <a:t>changes</a:t>
            </a:r>
            <a:r>
              <a:rPr lang="pt-PT" dirty="0" smtClean="0"/>
              <a:t> in </a:t>
            </a:r>
            <a:r>
              <a:rPr lang="pt-PT" dirty="0" err="1" smtClean="0"/>
              <a:t>demand</a:t>
            </a:r>
            <a:r>
              <a:rPr lang="pt-PT" dirty="0" smtClean="0"/>
              <a:t> </a:t>
            </a:r>
            <a:r>
              <a:rPr lang="pt-PT" dirty="0" err="1" smtClean="0"/>
              <a:t>produce</a:t>
            </a:r>
            <a:r>
              <a:rPr lang="pt-PT" dirty="0" smtClean="0"/>
              <a:t> </a:t>
            </a:r>
            <a:r>
              <a:rPr lang="pt-PT" dirty="0" err="1" smtClean="0"/>
              <a:t>large</a:t>
            </a:r>
            <a:r>
              <a:rPr lang="pt-PT" dirty="0" smtClean="0"/>
              <a:t> </a:t>
            </a:r>
            <a:r>
              <a:rPr lang="pt-PT" dirty="0" err="1" smtClean="0"/>
              <a:t>changes</a:t>
            </a:r>
            <a:r>
              <a:rPr lang="pt-PT" dirty="0" smtClean="0"/>
              <a:t> in </a:t>
            </a:r>
            <a:r>
              <a:rPr lang="pt-PT" dirty="0" err="1" smtClean="0"/>
              <a:t>price</a:t>
            </a:r>
            <a:r>
              <a:rPr lang="pt-PT" dirty="0" smtClean="0"/>
              <a:t>.</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18</a:t>
            </a:fld>
            <a:endParaRPr lang="pt-PT"/>
          </a:p>
        </p:txBody>
      </p:sp>
      <p:pic>
        <p:nvPicPr>
          <p:cNvPr id="12" name="Picture 11"/>
          <p:cNvPicPr>
            <a:picLocks noChangeAspect="1"/>
          </p:cNvPicPr>
          <p:nvPr/>
        </p:nvPicPr>
        <p:blipFill>
          <a:blip r:embed="rId2"/>
          <a:stretch>
            <a:fillRect/>
          </a:stretch>
        </p:blipFill>
        <p:spPr>
          <a:xfrm>
            <a:off x="603250" y="3264156"/>
            <a:ext cx="7773074" cy="2908044"/>
          </a:xfrm>
          <a:prstGeom prst="rect">
            <a:avLst/>
          </a:prstGeom>
        </p:spPr>
      </p:pic>
    </p:spTree>
    <p:extLst>
      <p:ext uri="{BB962C8B-B14F-4D97-AF65-F5344CB8AC3E}">
        <p14:creationId xmlns:p14="http://schemas.microsoft.com/office/powerpoint/2010/main" val="359584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04664"/>
            <a:ext cx="7772400" cy="5615136"/>
          </a:xfrm>
        </p:spPr>
        <p:txBody>
          <a:bodyPr/>
          <a:lstStyle/>
          <a:p>
            <a:r>
              <a:rPr lang="pt-PT" dirty="0" err="1" smtClean="0"/>
              <a:t>Demand-side</a:t>
            </a:r>
            <a:r>
              <a:rPr lang="pt-PT" dirty="0" smtClean="0"/>
              <a:t> drivers are </a:t>
            </a:r>
            <a:r>
              <a:rPr lang="pt-PT" dirty="0" err="1" smtClean="0"/>
              <a:t>among</a:t>
            </a:r>
            <a:r>
              <a:rPr lang="pt-PT" dirty="0" smtClean="0"/>
              <a:t> </a:t>
            </a:r>
            <a:r>
              <a:rPr lang="pt-PT" dirty="0" err="1" smtClean="0"/>
              <a:t>the</a:t>
            </a:r>
            <a:r>
              <a:rPr lang="pt-PT" dirty="0" smtClean="0"/>
              <a:t> </a:t>
            </a:r>
            <a:r>
              <a:rPr lang="pt-PT" dirty="0" err="1" smtClean="0"/>
              <a:t>key</a:t>
            </a:r>
            <a:r>
              <a:rPr lang="pt-PT" dirty="0" smtClean="0"/>
              <a:t> </a:t>
            </a:r>
            <a:r>
              <a:rPr lang="pt-PT" dirty="0" err="1" smtClean="0"/>
              <a:t>determinants</a:t>
            </a:r>
            <a:r>
              <a:rPr lang="pt-PT" dirty="0" smtClean="0"/>
              <a:t> </a:t>
            </a:r>
            <a:r>
              <a:rPr lang="pt-PT" dirty="0" err="1" smtClean="0"/>
              <a:t>of</a:t>
            </a:r>
            <a:r>
              <a:rPr lang="pt-PT" dirty="0" smtClean="0"/>
              <a:t> </a:t>
            </a:r>
            <a:r>
              <a:rPr lang="pt-PT" dirty="0" err="1" smtClean="0"/>
              <a:t>bitcoin</a:t>
            </a:r>
            <a:r>
              <a:rPr lang="pt-PT" dirty="0" smtClean="0"/>
              <a:t> </a:t>
            </a:r>
            <a:r>
              <a:rPr lang="pt-PT" dirty="0" err="1" smtClean="0"/>
              <a:t>prices</a:t>
            </a:r>
            <a:r>
              <a:rPr lang="pt-PT" dirty="0" smtClean="0"/>
              <a:t> (</a:t>
            </a:r>
            <a:r>
              <a:rPr lang="pt-PT" dirty="0" err="1" smtClean="0"/>
              <a:t>Ciaian</a:t>
            </a:r>
            <a:r>
              <a:rPr lang="pt-PT" dirty="0" smtClean="0"/>
              <a:t> </a:t>
            </a:r>
            <a:r>
              <a:rPr lang="pt-PT" dirty="0" err="1" smtClean="0"/>
              <a:t>et</a:t>
            </a:r>
            <a:r>
              <a:rPr lang="pt-PT" dirty="0" smtClean="0"/>
              <a:t> al. 2016)</a:t>
            </a:r>
          </a:p>
          <a:p>
            <a:pPr lvl="1"/>
            <a:r>
              <a:rPr lang="pt-PT" dirty="0" err="1" smtClean="0"/>
              <a:t>dimension</a:t>
            </a:r>
            <a:r>
              <a:rPr lang="pt-PT" dirty="0" smtClean="0"/>
              <a:t> </a:t>
            </a:r>
            <a:r>
              <a:rPr lang="pt-PT" dirty="0" err="1" smtClean="0"/>
              <a:t>of</a:t>
            </a:r>
            <a:r>
              <a:rPr lang="pt-PT" dirty="0" smtClean="0"/>
              <a:t> </a:t>
            </a:r>
            <a:r>
              <a:rPr lang="pt-PT" dirty="0" err="1" smtClean="0"/>
              <a:t>the</a:t>
            </a:r>
            <a:r>
              <a:rPr lang="pt-PT" dirty="0" smtClean="0"/>
              <a:t> </a:t>
            </a:r>
            <a:r>
              <a:rPr lang="pt-PT" dirty="0" err="1" smtClean="0"/>
              <a:t>market</a:t>
            </a:r>
            <a:r>
              <a:rPr lang="pt-PT" dirty="0" smtClean="0"/>
              <a:t> </a:t>
            </a:r>
            <a:r>
              <a:rPr lang="pt-PT" dirty="0" err="1" smtClean="0"/>
              <a:t>where</a:t>
            </a:r>
            <a:r>
              <a:rPr lang="pt-PT" dirty="0" smtClean="0"/>
              <a:t> </a:t>
            </a:r>
            <a:r>
              <a:rPr lang="pt-PT" dirty="0" err="1" smtClean="0"/>
              <a:t>the</a:t>
            </a:r>
            <a:r>
              <a:rPr lang="pt-PT" dirty="0" smtClean="0"/>
              <a:t> </a:t>
            </a:r>
            <a:r>
              <a:rPr lang="pt-PT" dirty="0" err="1" smtClean="0"/>
              <a:t>crypto-currency</a:t>
            </a:r>
            <a:r>
              <a:rPr lang="pt-PT" dirty="0" smtClean="0"/>
              <a:t> </a:t>
            </a:r>
            <a:r>
              <a:rPr lang="pt-PT" dirty="0" err="1" smtClean="0"/>
              <a:t>is</a:t>
            </a:r>
            <a:r>
              <a:rPr lang="pt-PT" dirty="0" smtClean="0"/>
              <a:t> </a:t>
            </a:r>
            <a:r>
              <a:rPr lang="pt-PT" dirty="0" err="1" smtClean="0"/>
              <a:t>accepted</a:t>
            </a:r>
            <a:r>
              <a:rPr lang="pt-PT" dirty="0" smtClean="0"/>
              <a:t> </a:t>
            </a:r>
          </a:p>
          <a:p>
            <a:pPr lvl="1"/>
            <a:r>
              <a:rPr lang="pt-PT" dirty="0" smtClean="0"/>
              <a:t>trust</a:t>
            </a:r>
            <a:endParaRPr lang="pt-PT" dirty="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19</a:t>
            </a:fld>
            <a:endParaRPr lang="pt-PT"/>
          </a:p>
        </p:txBody>
      </p:sp>
    </p:spTree>
    <p:extLst>
      <p:ext uri="{BB962C8B-B14F-4D97-AF65-F5344CB8AC3E}">
        <p14:creationId xmlns:p14="http://schemas.microsoft.com/office/powerpoint/2010/main" val="306443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274638"/>
            <a:ext cx="8083550" cy="850106"/>
          </a:xfrm>
        </p:spPr>
        <p:txBody>
          <a:bodyPr/>
          <a:lstStyle/>
          <a:p>
            <a:r>
              <a:rPr lang="pt-PT" dirty="0">
                <a:solidFill>
                  <a:srgbClr val="4C7C8B"/>
                </a:solidFill>
                <a:effectLst>
                  <a:outerShdw blurRad="38100" dist="38100" dir="2700000" algn="tl">
                    <a:srgbClr val="C0C0C0"/>
                  </a:outerShdw>
                </a:effectLst>
              </a:rPr>
              <a:t>Virtual </a:t>
            </a:r>
            <a:r>
              <a:rPr lang="pt-PT" dirty="0" err="1">
                <a:solidFill>
                  <a:srgbClr val="4C7C8B"/>
                </a:solidFill>
                <a:effectLst>
                  <a:outerShdw blurRad="38100" dist="38100" dir="2700000" algn="tl">
                    <a:srgbClr val="C0C0C0"/>
                  </a:outerShdw>
                </a:effectLst>
              </a:rPr>
              <a:t>currencies</a:t>
            </a:r>
            <a:r>
              <a:rPr lang="pt-PT" dirty="0">
                <a:solidFill>
                  <a:srgbClr val="4C7C8B"/>
                </a:solidFill>
                <a:effectLst>
                  <a:outerShdw blurRad="38100" dist="38100" dir="2700000" algn="tl">
                    <a:srgbClr val="C0C0C0"/>
                  </a:outerShdw>
                </a:effectLst>
              </a:rPr>
              <a:t>- </a:t>
            </a:r>
            <a:r>
              <a:rPr lang="pt-PT" dirty="0" err="1">
                <a:solidFill>
                  <a:srgbClr val="4C7C8B"/>
                </a:solidFill>
                <a:effectLst>
                  <a:outerShdw blurRad="38100" dist="38100" dir="2700000" algn="tl">
                    <a:srgbClr val="C0C0C0"/>
                  </a:outerShdw>
                </a:effectLst>
              </a:rPr>
              <a:t>Cryptocurrencies</a:t>
            </a:r>
            <a:endParaRPr lang="pt-PT"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a:t>
            </a:fld>
            <a:endParaRPr lang="pt-PT"/>
          </a:p>
        </p:txBody>
      </p:sp>
      <p:pic>
        <p:nvPicPr>
          <p:cNvPr id="1026" name="Picture 2" descr="https://zap.aeiou.pt/wp-content/uploads/2014/03/249e421a26dd088a184713fd6356f0cc.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3273" y="1447800"/>
            <a:ext cx="68546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8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lstStyle/>
          <a:p>
            <a:r>
              <a:rPr lang="pt-PT" sz="3200" dirty="0"/>
              <a:t>Pros</a:t>
            </a:r>
          </a:p>
        </p:txBody>
      </p:sp>
      <p:sp>
        <p:nvSpPr>
          <p:cNvPr id="3" name="Content Placeholder 2"/>
          <p:cNvSpPr>
            <a:spLocks noGrp="1"/>
          </p:cNvSpPr>
          <p:nvPr>
            <p:ph sz="quarter" idx="1"/>
          </p:nvPr>
        </p:nvSpPr>
        <p:spPr>
          <a:xfrm>
            <a:off x="914400" y="826840"/>
            <a:ext cx="7772400" cy="5039072"/>
          </a:xfrm>
        </p:spPr>
        <p:txBody>
          <a:bodyPr/>
          <a:lstStyle/>
          <a:p>
            <a:r>
              <a:rPr lang="pt-PT" sz="2400" dirty="0" err="1"/>
              <a:t>Decentralized</a:t>
            </a:r>
            <a:r>
              <a:rPr lang="pt-PT" sz="2400" dirty="0"/>
              <a:t>: </a:t>
            </a:r>
            <a:r>
              <a:rPr lang="pt-PT" sz="2400" dirty="0" err="1"/>
              <a:t>gives</a:t>
            </a:r>
            <a:r>
              <a:rPr lang="pt-PT" sz="2400" dirty="0"/>
              <a:t> </a:t>
            </a:r>
            <a:r>
              <a:rPr lang="pt-PT" sz="2400" dirty="0" err="1"/>
              <a:t>power</a:t>
            </a:r>
            <a:r>
              <a:rPr lang="pt-PT" sz="2400" dirty="0"/>
              <a:t> to the individual. </a:t>
            </a:r>
            <a:r>
              <a:rPr lang="pt-PT" sz="2400" dirty="0" err="1"/>
              <a:t>Cryptography</a:t>
            </a:r>
            <a:r>
              <a:rPr lang="pt-PT" sz="2400" dirty="0"/>
              <a:t> </a:t>
            </a:r>
            <a:r>
              <a:rPr lang="pt-PT" sz="2400" dirty="0" err="1"/>
              <a:t>used</a:t>
            </a:r>
            <a:r>
              <a:rPr lang="pt-PT" sz="2400" dirty="0"/>
              <a:t> for </a:t>
            </a:r>
            <a:r>
              <a:rPr lang="pt-PT" sz="2400" dirty="0" err="1"/>
              <a:t>transaction</a:t>
            </a:r>
            <a:r>
              <a:rPr lang="pt-PT" sz="2400" dirty="0"/>
              <a:t> </a:t>
            </a:r>
            <a:r>
              <a:rPr lang="pt-PT" sz="2400" dirty="0" err="1"/>
              <a:t>validation</a:t>
            </a:r>
            <a:r>
              <a:rPr lang="pt-PT" sz="2400" dirty="0"/>
              <a:t> </a:t>
            </a:r>
            <a:r>
              <a:rPr lang="pt-PT" sz="2400" dirty="0" err="1"/>
              <a:t>prevents</a:t>
            </a:r>
            <a:r>
              <a:rPr lang="pt-PT" sz="2400" dirty="0"/>
              <a:t> </a:t>
            </a:r>
            <a:r>
              <a:rPr lang="pt-PT" sz="2400" dirty="0" err="1"/>
              <a:t>counterfeiting</a:t>
            </a:r>
            <a:r>
              <a:rPr lang="pt-PT" sz="2400" dirty="0"/>
              <a:t> virtual </a:t>
            </a:r>
            <a:r>
              <a:rPr lang="pt-PT" sz="2400" dirty="0" err="1"/>
              <a:t>currencies</a:t>
            </a:r>
            <a:r>
              <a:rPr lang="pt-PT" sz="2400" dirty="0"/>
              <a:t> </a:t>
            </a:r>
            <a:r>
              <a:rPr lang="pt-PT" sz="2400" dirty="0" err="1"/>
              <a:t>and</a:t>
            </a:r>
            <a:r>
              <a:rPr lang="pt-PT" sz="2400" dirty="0"/>
              <a:t> </a:t>
            </a:r>
            <a:r>
              <a:rPr lang="pt-PT" sz="2400" dirty="0" err="1"/>
              <a:t>double</a:t>
            </a:r>
            <a:r>
              <a:rPr lang="pt-PT" sz="2400" dirty="0"/>
              <a:t> </a:t>
            </a:r>
            <a:r>
              <a:rPr lang="pt-PT" sz="2400" dirty="0" err="1"/>
              <a:t>spending</a:t>
            </a:r>
            <a:r>
              <a:rPr lang="pt-PT" sz="2400" dirty="0"/>
              <a:t> </a:t>
            </a:r>
            <a:r>
              <a:rPr lang="pt-PT" sz="2400" dirty="0" err="1"/>
              <a:t>without</a:t>
            </a:r>
            <a:r>
              <a:rPr lang="pt-PT" sz="2400" dirty="0"/>
              <a:t> the </a:t>
            </a:r>
            <a:r>
              <a:rPr lang="pt-PT" sz="2400" dirty="0" err="1"/>
              <a:t>need</a:t>
            </a:r>
            <a:r>
              <a:rPr lang="pt-PT" sz="2400" dirty="0"/>
              <a:t> of a </a:t>
            </a:r>
            <a:r>
              <a:rPr lang="pt-PT" sz="2400" dirty="0" err="1"/>
              <a:t>trusted</a:t>
            </a:r>
            <a:r>
              <a:rPr lang="pt-PT" sz="2400" dirty="0"/>
              <a:t> 3rd </a:t>
            </a:r>
            <a:r>
              <a:rPr lang="pt-PT" sz="2400" dirty="0" err="1"/>
              <a:t>party</a:t>
            </a:r>
            <a:r>
              <a:rPr lang="pt-PT" sz="2400" dirty="0"/>
              <a:t>.</a:t>
            </a:r>
          </a:p>
          <a:p>
            <a:r>
              <a:rPr lang="pt-PT" sz="2400" dirty="0" err="1"/>
              <a:t>Bitcoin</a:t>
            </a:r>
            <a:r>
              <a:rPr lang="pt-PT" sz="2400" dirty="0"/>
              <a:t> records are </a:t>
            </a:r>
            <a:r>
              <a:rPr lang="pt-PT" sz="2400" dirty="0" err="1"/>
              <a:t>public</a:t>
            </a:r>
            <a:r>
              <a:rPr lang="pt-PT" sz="2400" dirty="0"/>
              <a:t> </a:t>
            </a:r>
            <a:r>
              <a:rPr lang="pt-PT" sz="2400" dirty="0" err="1"/>
              <a:t>but</a:t>
            </a:r>
            <a:r>
              <a:rPr lang="pt-PT" sz="2400" dirty="0"/>
              <a:t> the </a:t>
            </a:r>
            <a:r>
              <a:rPr lang="pt-PT" sz="2400" dirty="0" err="1"/>
              <a:t>identification</a:t>
            </a:r>
            <a:r>
              <a:rPr lang="pt-PT" sz="2400" dirty="0"/>
              <a:t> of the network </a:t>
            </a:r>
            <a:r>
              <a:rPr lang="pt-PT" sz="2400" dirty="0" err="1"/>
              <a:t>participants</a:t>
            </a:r>
            <a:r>
              <a:rPr lang="pt-PT" sz="2400" dirty="0"/>
              <a:t> </a:t>
            </a:r>
            <a:r>
              <a:rPr lang="pt-PT" sz="2400" dirty="0" err="1"/>
              <a:t>is</a:t>
            </a:r>
            <a:r>
              <a:rPr lang="pt-PT" sz="2400" dirty="0"/>
              <a:t> </a:t>
            </a:r>
            <a:r>
              <a:rPr lang="pt-PT" sz="2400" dirty="0" err="1"/>
              <a:t>almost</a:t>
            </a:r>
            <a:r>
              <a:rPr lang="pt-PT" sz="2400" dirty="0"/>
              <a:t> </a:t>
            </a:r>
            <a:r>
              <a:rPr lang="pt-PT" sz="2400" dirty="0" err="1"/>
              <a:t>untraceable</a:t>
            </a:r>
            <a:r>
              <a:rPr lang="pt-PT" sz="2400" dirty="0"/>
              <a:t>. As </a:t>
            </a:r>
            <a:r>
              <a:rPr lang="pt-PT" sz="2400" dirty="0" err="1"/>
              <a:t>anonymous</a:t>
            </a:r>
            <a:r>
              <a:rPr lang="pt-PT" sz="2400" dirty="0"/>
              <a:t> as cash. No </a:t>
            </a:r>
            <a:r>
              <a:rPr lang="pt-PT" sz="2400" dirty="0" err="1"/>
              <a:t>personal</a:t>
            </a:r>
            <a:r>
              <a:rPr lang="pt-PT" sz="2400" dirty="0"/>
              <a:t> </a:t>
            </a:r>
            <a:r>
              <a:rPr lang="pt-PT" sz="2400" dirty="0" err="1"/>
              <a:t>information</a:t>
            </a:r>
            <a:r>
              <a:rPr lang="pt-PT" sz="2400" dirty="0"/>
              <a:t> </a:t>
            </a:r>
            <a:r>
              <a:rPr lang="pt-PT" sz="2400" dirty="0" err="1"/>
              <a:t>needs</a:t>
            </a:r>
            <a:r>
              <a:rPr lang="pt-PT" sz="2400" dirty="0"/>
              <a:t> to </a:t>
            </a:r>
            <a:r>
              <a:rPr lang="pt-PT" sz="2400" dirty="0" err="1"/>
              <a:t>be</a:t>
            </a:r>
            <a:r>
              <a:rPr lang="pt-PT" sz="2400" dirty="0"/>
              <a:t> </a:t>
            </a:r>
            <a:r>
              <a:rPr lang="pt-PT" sz="2400" dirty="0" err="1"/>
              <a:t>given</a:t>
            </a:r>
            <a:r>
              <a:rPr lang="pt-PT" sz="2400" dirty="0"/>
              <a:t> for </a:t>
            </a:r>
            <a:r>
              <a:rPr lang="pt-PT" sz="2400" dirty="0" err="1"/>
              <a:t>making</a:t>
            </a:r>
            <a:r>
              <a:rPr lang="pt-PT" sz="2400" dirty="0"/>
              <a:t> a </a:t>
            </a:r>
            <a:r>
              <a:rPr lang="pt-PT" sz="2400" dirty="0" err="1"/>
              <a:t>payment</a:t>
            </a:r>
            <a:r>
              <a:rPr lang="pt-PT" sz="2400" dirty="0"/>
              <a:t>.  </a:t>
            </a:r>
          </a:p>
          <a:p>
            <a:r>
              <a:rPr lang="pt-PT" sz="2400" dirty="0" err="1"/>
              <a:t>Because</a:t>
            </a:r>
            <a:r>
              <a:rPr lang="pt-PT" sz="2400" dirty="0"/>
              <a:t> the </a:t>
            </a:r>
            <a:r>
              <a:rPr lang="pt-PT" sz="2400" dirty="0" err="1"/>
              <a:t>supply</a:t>
            </a:r>
            <a:r>
              <a:rPr lang="pt-PT" sz="2400" dirty="0"/>
              <a:t> </a:t>
            </a:r>
            <a:r>
              <a:rPr lang="pt-PT" sz="2400" dirty="0" err="1"/>
              <a:t>increases</a:t>
            </a:r>
            <a:r>
              <a:rPr lang="pt-PT" sz="2400" dirty="0"/>
              <a:t> </a:t>
            </a:r>
            <a:r>
              <a:rPr lang="pt-PT" sz="2400" dirty="0" err="1"/>
              <a:t>at</a:t>
            </a:r>
            <a:r>
              <a:rPr lang="pt-PT" sz="2400" dirty="0"/>
              <a:t> a </a:t>
            </a:r>
            <a:r>
              <a:rPr lang="pt-PT" sz="2400" dirty="0" err="1"/>
              <a:t>determined</a:t>
            </a:r>
            <a:r>
              <a:rPr lang="pt-PT" sz="2400" dirty="0"/>
              <a:t> </a:t>
            </a:r>
            <a:r>
              <a:rPr lang="pt-PT" sz="2400" dirty="0" err="1"/>
              <a:t>pace</a:t>
            </a:r>
            <a:r>
              <a:rPr lang="pt-PT" sz="2400" dirty="0"/>
              <a:t> </a:t>
            </a:r>
            <a:r>
              <a:rPr lang="pt-PT" sz="2400" dirty="0" err="1"/>
              <a:t>and</a:t>
            </a:r>
            <a:r>
              <a:rPr lang="pt-PT" sz="2400" dirty="0"/>
              <a:t> a </a:t>
            </a:r>
            <a:r>
              <a:rPr lang="pt-PT" sz="2400" dirty="0" err="1"/>
              <a:t>fast</a:t>
            </a:r>
            <a:r>
              <a:rPr lang="pt-PT" sz="2400" dirty="0"/>
              <a:t>  </a:t>
            </a:r>
            <a:r>
              <a:rPr lang="pt-PT" sz="2400" dirty="0" err="1"/>
              <a:t>increase</a:t>
            </a:r>
            <a:r>
              <a:rPr lang="pt-PT" sz="2400" dirty="0"/>
              <a:t> in </a:t>
            </a:r>
            <a:r>
              <a:rPr lang="pt-PT" sz="2400" dirty="0" err="1"/>
              <a:t>users</a:t>
            </a:r>
            <a:r>
              <a:rPr lang="pt-PT" sz="2400" dirty="0"/>
              <a:t> </a:t>
            </a:r>
            <a:r>
              <a:rPr lang="pt-PT" sz="2400" dirty="0" err="1"/>
              <a:t>is</a:t>
            </a:r>
            <a:r>
              <a:rPr lang="pt-PT" sz="2400" dirty="0"/>
              <a:t> </a:t>
            </a:r>
            <a:r>
              <a:rPr lang="pt-PT" sz="2400" dirty="0" err="1"/>
              <a:t>expected</a:t>
            </a:r>
            <a:r>
              <a:rPr lang="pt-PT" sz="2400" dirty="0"/>
              <a:t>, </a:t>
            </a:r>
            <a:r>
              <a:rPr lang="pt-PT" sz="2400" dirty="0" err="1"/>
              <a:t>it</a:t>
            </a:r>
            <a:r>
              <a:rPr lang="pt-PT" sz="2400" dirty="0"/>
              <a:t> </a:t>
            </a:r>
            <a:r>
              <a:rPr lang="pt-PT" sz="2400" dirty="0" err="1"/>
              <a:t>is</a:t>
            </a:r>
            <a:r>
              <a:rPr lang="pt-PT" sz="2400" dirty="0"/>
              <a:t> </a:t>
            </a:r>
            <a:r>
              <a:rPr lang="pt-PT" sz="2400" dirty="0" err="1"/>
              <a:t>expected</a:t>
            </a:r>
            <a:r>
              <a:rPr lang="pt-PT" sz="2400" dirty="0"/>
              <a:t> to </a:t>
            </a:r>
            <a:r>
              <a:rPr lang="pt-PT" sz="2400" dirty="0" err="1"/>
              <a:t>appreciate</a:t>
            </a:r>
            <a:r>
              <a:rPr lang="pt-PT" sz="2400" dirty="0"/>
              <a:t>.</a:t>
            </a:r>
          </a:p>
          <a:p>
            <a:r>
              <a:rPr lang="pt-PT" sz="2400" dirty="0" err="1"/>
              <a:t>Provision</a:t>
            </a:r>
            <a:r>
              <a:rPr lang="pt-PT" sz="2400" dirty="0"/>
              <a:t> of </a:t>
            </a:r>
            <a:r>
              <a:rPr lang="pt-PT" sz="2400" dirty="0" err="1"/>
              <a:t>additional</a:t>
            </a:r>
            <a:r>
              <a:rPr lang="pt-PT" sz="2400" dirty="0"/>
              <a:t> </a:t>
            </a:r>
            <a:r>
              <a:rPr lang="pt-PT" sz="2400" dirty="0" err="1"/>
              <a:t>payments</a:t>
            </a:r>
            <a:r>
              <a:rPr lang="pt-PT" sz="2400" dirty="0"/>
              <a:t> </a:t>
            </a:r>
            <a:r>
              <a:rPr lang="pt-PT" sz="2400" dirty="0" err="1"/>
              <a:t>alternatives</a:t>
            </a:r>
            <a:r>
              <a:rPr lang="pt-PT" sz="2400" dirty="0"/>
              <a:t> to </a:t>
            </a:r>
            <a:r>
              <a:rPr lang="pt-PT" sz="2400" dirty="0" err="1"/>
              <a:t>consumers</a:t>
            </a:r>
            <a:r>
              <a:rPr lang="pt-PT" sz="2400" dirty="0"/>
              <a:t> </a:t>
            </a:r>
            <a:r>
              <a:rPr lang="pt-PT" sz="2400" dirty="0" err="1"/>
              <a:t>and</a:t>
            </a:r>
            <a:r>
              <a:rPr lang="pt-PT" sz="2400" dirty="0"/>
              <a:t> </a:t>
            </a:r>
            <a:r>
              <a:rPr lang="pt-PT" sz="2400" dirty="0" err="1"/>
              <a:t>low</a:t>
            </a:r>
            <a:r>
              <a:rPr lang="pt-PT" sz="2400" dirty="0"/>
              <a:t> cost </a:t>
            </a:r>
            <a:r>
              <a:rPr lang="pt-PT" sz="2400" dirty="0" err="1"/>
              <a:t>payment</a:t>
            </a:r>
            <a:r>
              <a:rPr lang="pt-PT" sz="2400" dirty="0"/>
              <a:t> </a:t>
            </a:r>
            <a:r>
              <a:rPr lang="pt-PT" sz="2400" dirty="0" err="1"/>
              <a:t>services</a:t>
            </a:r>
            <a:r>
              <a:rPr lang="pt-PT" sz="2400" dirty="0"/>
              <a:t>. No </a:t>
            </a:r>
            <a:r>
              <a:rPr lang="pt-PT" sz="2400" dirty="0" err="1"/>
              <a:t>account</a:t>
            </a:r>
            <a:r>
              <a:rPr lang="pt-PT" sz="2400" dirty="0"/>
              <a:t>-holding </a:t>
            </a:r>
            <a:r>
              <a:rPr lang="pt-PT" sz="2400" dirty="0" err="1"/>
              <a:t>fees</a:t>
            </a:r>
            <a:r>
              <a:rPr lang="pt-PT" sz="2400" dirty="0"/>
              <a:t> </a:t>
            </a:r>
            <a:r>
              <a:rPr lang="pt-PT" sz="2400" dirty="0" err="1"/>
              <a:t>when</a:t>
            </a:r>
            <a:r>
              <a:rPr lang="pt-PT" sz="2400" dirty="0"/>
              <a:t> </a:t>
            </a:r>
            <a:r>
              <a:rPr lang="pt-PT" sz="2400" dirty="0" err="1"/>
              <a:t>storing</a:t>
            </a:r>
            <a:r>
              <a:rPr lang="pt-PT" sz="2400" dirty="0"/>
              <a:t> </a:t>
            </a:r>
            <a:r>
              <a:rPr lang="pt-PT" sz="2400" dirty="0" err="1"/>
              <a:t>the</a:t>
            </a:r>
            <a:r>
              <a:rPr lang="pt-PT" sz="2400" dirty="0"/>
              <a:t> </a:t>
            </a:r>
            <a:r>
              <a:rPr lang="pt-PT" sz="2400" dirty="0" err="1"/>
              <a:t>cryptographic</a:t>
            </a:r>
            <a:r>
              <a:rPr lang="pt-PT" sz="2400" dirty="0"/>
              <a:t> </a:t>
            </a:r>
            <a:r>
              <a:rPr lang="pt-PT" sz="2400" dirty="0" err="1"/>
              <a:t>keys</a:t>
            </a:r>
            <a:r>
              <a:rPr lang="pt-PT" sz="2400" dirty="0"/>
              <a:t> </a:t>
            </a:r>
            <a:r>
              <a:rPr lang="pt-PT" sz="2400" dirty="0" err="1"/>
              <a:t>onself</a:t>
            </a:r>
            <a:r>
              <a:rPr lang="pt-PT" sz="2400" dirty="0"/>
              <a:t> </a:t>
            </a:r>
            <a:r>
              <a:rPr lang="pt-PT" sz="2400" dirty="0" err="1"/>
              <a:t>and</a:t>
            </a:r>
            <a:r>
              <a:rPr lang="pt-PT" sz="2400" dirty="0"/>
              <a:t> </a:t>
            </a:r>
            <a:r>
              <a:rPr lang="pt-PT" sz="2400" dirty="0" err="1"/>
              <a:t>very</a:t>
            </a:r>
            <a:r>
              <a:rPr lang="pt-PT" sz="2400" dirty="0"/>
              <a:t> </a:t>
            </a:r>
            <a:r>
              <a:rPr lang="pt-PT" sz="2400" dirty="0" err="1"/>
              <a:t>low</a:t>
            </a:r>
            <a:r>
              <a:rPr lang="pt-PT" sz="2400" dirty="0"/>
              <a:t> </a:t>
            </a:r>
            <a:r>
              <a:rPr lang="pt-PT" sz="2400" dirty="0" err="1"/>
              <a:t>or</a:t>
            </a:r>
            <a:r>
              <a:rPr lang="pt-PT" sz="2400" dirty="0"/>
              <a:t> zero </a:t>
            </a:r>
            <a:r>
              <a:rPr lang="pt-PT" sz="2400" dirty="0" err="1"/>
              <a:t>transaction</a:t>
            </a:r>
            <a:r>
              <a:rPr lang="pt-PT" sz="2400" dirty="0"/>
              <a:t> </a:t>
            </a:r>
            <a:r>
              <a:rPr lang="pt-PT" sz="2400" dirty="0" err="1"/>
              <a:t>fees</a:t>
            </a:r>
            <a:r>
              <a:rPr lang="pt-PT" sz="2400" dirty="0"/>
              <a:t>.</a:t>
            </a:r>
          </a:p>
          <a:p>
            <a:r>
              <a:rPr lang="en-US" sz="2400" dirty="0"/>
              <a:t>Ease of transferring funds across borders.</a:t>
            </a:r>
            <a:endParaRPr lang="pt-PT" sz="2400" dirty="0"/>
          </a:p>
        </p:txBody>
      </p:sp>
      <p:sp>
        <p:nvSpPr>
          <p:cNvPr id="4" name="Footer Placeholder 3"/>
          <p:cNvSpPr>
            <a:spLocks noGrp="1"/>
          </p:cNvSpPr>
          <p:nvPr>
            <p:ph type="ftr" sz="quarter" idx="11"/>
          </p:nvPr>
        </p:nvSpPr>
        <p:spPr/>
        <p:txBody>
          <a:bodyPr/>
          <a:lstStyle/>
          <a:p>
            <a:pPr>
              <a:defRPr/>
            </a:pPr>
            <a:r>
              <a:rPr lang="pt-PT" dirty="0" err="1"/>
              <a:t>International</a:t>
            </a:r>
            <a:r>
              <a:rPr lang="pt-PT" dirty="0"/>
              <a:t> Financial </a:t>
            </a:r>
            <a:r>
              <a:rPr lang="pt-PT" dirty="0" err="1"/>
              <a:t>Markets</a:t>
            </a:r>
            <a:r>
              <a:rPr lang="pt-PT" dirty="0"/>
              <a:t>,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20</a:t>
            </a:fld>
            <a:endParaRPr lang="pt-PT"/>
          </a:p>
        </p:txBody>
      </p:sp>
    </p:spTree>
    <p:extLst>
      <p:ext uri="{BB962C8B-B14F-4D97-AF65-F5344CB8AC3E}">
        <p14:creationId xmlns:p14="http://schemas.microsoft.com/office/powerpoint/2010/main" val="338629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3637384"/>
          </a:xfrm>
          <a:ln>
            <a:solidFill>
              <a:schemeClr val="accent1"/>
            </a:solidFill>
          </a:ln>
        </p:spPr>
        <p:txBody>
          <a:bodyPr/>
          <a:lstStyle/>
          <a:p>
            <a:pPr marL="0" indent="0">
              <a:buNone/>
            </a:pPr>
            <a:r>
              <a:rPr lang="en-US" dirty="0" smtClean="0"/>
              <a:t>Case - Venezuela</a:t>
            </a:r>
          </a:p>
          <a:p>
            <a:pPr marL="0" indent="0">
              <a:buNone/>
            </a:pPr>
            <a:r>
              <a:rPr lang="en-US" sz="2200" dirty="0" smtClean="0"/>
              <a:t>As Venezuela’s </a:t>
            </a:r>
            <a:r>
              <a:rPr lang="en-US" sz="2200" dirty="0"/>
              <a:t>hyperinflation is on track to reach over one million percent by year’s end, Venezuela is now ranked </a:t>
            </a:r>
            <a:r>
              <a:rPr lang="en-US" sz="2200" u="sng" dirty="0">
                <a:hlinkClick r:id="rId2"/>
              </a:rPr>
              <a:t>fourth in the world</a:t>
            </a:r>
            <a:r>
              <a:rPr lang="en-US" sz="2200" dirty="0"/>
              <a:t> of countries that trade the most Bitcoin—totaling nearly 12 percent of all transactions</a:t>
            </a:r>
            <a:r>
              <a:rPr lang="en-US" sz="2200" dirty="0" smtClean="0"/>
              <a:t>.</a:t>
            </a:r>
          </a:p>
          <a:p>
            <a:pPr marL="0" indent="0">
              <a:buNone/>
            </a:pPr>
            <a:r>
              <a:rPr lang="en-US" sz="2200" dirty="0"/>
              <a:t>Decentralized, neutral, and censorship-resistant cryptocurrencies, such as Bitcoin and </a:t>
            </a:r>
            <a:r>
              <a:rPr lang="en-US" sz="2200" dirty="0" err="1"/>
              <a:t>Ethereum</a:t>
            </a:r>
            <a:r>
              <a:rPr lang="en-US" sz="2200" dirty="0"/>
              <a:t>, could be used to mitigate the regime’s </a:t>
            </a:r>
            <a:r>
              <a:rPr lang="en-US" sz="2200" dirty="0">
                <a:hlinkClick r:id="rId3"/>
              </a:rPr>
              <a:t>currency controls</a:t>
            </a:r>
            <a:r>
              <a:rPr lang="en-US" sz="2200" dirty="0"/>
              <a:t> and help the Venezuelan people more efficiently</a:t>
            </a:r>
            <a:r>
              <a:rPr lang="en-US" sz="2200" dirty="0" smtClean="0"/>
              <a:t>.</a:t>
            </a:r>
          </a:p>
          <a:p>
            <a:pPr marL="0" indent="0" algn="r">
              <a:buNone/>
            </a:pPr>
            <a:endParaRPr lang="en-US" sz="1800" i="1" dirty="0" smtClean="0"/>
          </a:p>
          <a:p>
            <a:pPr marL="0" indent="0" algn="r">
              <a:buNone/>
            </a:pPr>
            <a:r>
              <a:rPr lang="en-US" sz="1800" i="1" dirty="0" smtClean="0"/>
              <a:t>Source</a:t>
            </a:r>
            <a:r>
              <a:rPr lang="en-US" sz="1800" dirty="0"/>
              <a:t>: https://www.csis.org/analysis/can-cryptocurrency-help-venezuela</a:t>
            </a:r>
            <a:endParaRPr lang="pt-PT" sz="1800" dirty="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21</a:t>
            </a:fld>
            <a:endParaRPr lang="pt-PT"/>
          </a:p>
        </p:txBody>
      </p:sp>
    </p:spTree>
    <p:extLst>
      <p:ext uri="{BB962C8B-B14F-4D97-AF65-F5344CB8AC3E}">
        <p14:creationId xmlns:p14="http://schemas.microsoft.com/office/powerpoint/2010/main" val="308285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pt-PT" sz="3200" dirty="0" err="1"/>
              <a:t>Cons</a:t>
            </a:r>
            <a:endParaRPr lang="pt-PT" sz="3200" dirty="0"/>
          </a:p>
        </p:txBody>
      </p:sp>
      <p:sp>
        <p:nvSpPr>
          <p:cNvPr id="3" name="Content Placeholder 2"/>
          <p:cNvSpPr>
            <a:spLocks noGrp="1"/>
          </p:cNvSpPr>
          <p:nvPr>
            <p:ph sz="quarter" idx="1"/>
          </p:nvPr>
        </p:nvSpPr>
        <p:spPr>
          <a:xfrm>
            <a:off x="914400" y="1052736"/>
            <a:ext cx="7772400" cy="4967064"/>
          </a:xfrm>
        </p:spPr>
        <p:txBody>
          <a:bodyPr/>
          <a:lstStyle/>
          <a:p>
            <a:r>
              <a:rPr lang="en-US" sz="2400" dirty="0"/>
              <a:t>Lack of transparency: not clear who should provide information to users. </a:t>
            </a:r>
            <a:endParaRPr lang="pt-PT" sz="2400" dirty="0"/>
          </a:p>
          <a:p>
            <a:r>
              <a:rPr lang="pt-PT" sz="2400" dirty="0"/>
              <a:t>Incentive to </a:t>
            </a:r>
            <a:r>
              <a:rPr lang="pt-PT" sz="2400" dirty="0" err="1"/>
              <a:t>be</a:t>
            </a:r>
            <a:r>
              <a:rPr lang="pt-PT" sz="2400" dirty="0"/>
              <a:t> </a:t>
            </a:r>
            <a:r>
              <a:rPr lang="pt-PT" sz="2400" dirty="0" err="1"/>
              <a:t>used</a:t>
            </a:r>
            <a:r>
              <a:rPr lang="pt-PT" sz="2400" dirty="0"/>
              <a:t> in </a:t>
            </a:r>
            <a:r>
              <a:rPr lang="pt-PT" sz="2400" dirty="0" err="1"/>
              <a:t>illegal</a:t>
            </a:r>
            <a:r>
              <a:rPr lang="pt-PT" sz="2400" dirty="0"/>
              <a:t> </a:t>
            </a:r>
            <a:r>
              <a:rPr lang="pt-PT" sz="2400" dirty="0" err="1"/>
              <a:t>transactions</a:t>
            </a:r>
            <a:r>
              <a:rPr lang="pt-PT" sz="2400" dirty="0"/>
              <a:t>. </a:t>
            </a:r>
            <a:r>
              <a:rPr lang="en-US" sz="2400" dirty="0"/>
              <a:t>Difficulties of applying and enforcing anti-money laundering laws and regulations, as well as those countering the financing of terrorism.</a:t>
            </a:r>
            <a:endParaRPr lang="pt-PT" sz="2400" dirty="0"/>
          </a:p>
          <a:p>
            <a:r>
              <a:rPr lang="pt-PT" sz="2400" dirty="0"/>
              <a:t>No </a:t>
            </a:r>
            <a:r>
              <a:rPr lang="pt-PT" sz="2400" dirty="0" err="1"/>
              <a:t>authority</a:t>
            </a:r>
            <a:r>
              <a:rPr lang="pt-PT" sz="2400" dirty="0"/>
              <a:t> </a:t>
            </a:r>
            <a:r>
              <a:rPr lang="pt-PT" sz="2400" dirty="0" err="1"/>
              <a:t>empowered</a:t>
            </a:r>
            <a:r>
              <a:rPr lang="pt-PT" sz="2400" dirty="0"/>
              <a:t> to </a:t>
            </a:r>
            <a:r>
              <a:rPr lang="pt-PT" sz="2400" dirty="0" err="1"/>
              <a:t>interpret</a:t>
            </a:r>
            <a:r>
              <a:rPr lang="pt-PT" sz="2400" dirty="0"/>
              <a:t> the </a:t>
            </a:r>
            <a:r>
              <a:rPr lang="pt-PT" sz="2400" dirty="0" err="1"/>
              <a:t>system’s</a:t>
            </a:r>
            <a:r>
              <a:rPr lang="pt-PT" sz="2400" dirty="0"/>
              <a:t> rules. </a:t>
            </a:r>
            <a:r>
              <a:rPr lang="pt-PT" sz="2400" dirty="0" err="1"/>
              <a:t>Since</a:t>
            </a:r>
            <a:r>
              <a:rPr lang="pt-PT" sz="2400" dirty="0"/>
              <a:t> the </a:t>
            </a:r>
            <a:r>
              <a:rPr lang="pt-PT" sz="2400" dirty="0" err="1"/>
              <a:t>location</a:t>
            </a:r>
            <a:r>
              <a:rPr lang="pt-PT" sz="2400" dirty="0"/>
              <a:t> of the </a:t>
            </a:r>
            <a:r>
              <a:rPr lang="pt-PT" sz="2400" dirty="0" err="1"/>
              <a:t>participants</a:t>
            </a:r>
            <a:r>
              <a:rPr lang="pt-PT" sz="2400" dirty="0"/>
              <a:t> </a:t>
            </a:r>
            <a:r>
              <a:rPr lang="pt-PT" sz="2400" dirty="0" err="1"/>
              <a:t>is</a:t>
            </a:r>
            <a:r>
              <a:rPr lang="pt-PT" sz="2400" dirty="0"/>
              <a:t> hard to </a:t>
            </a:r>
            <a:r>
              <a:rPr lang="pt-PT" sz="2400" dirty="0" err="1"/>
              <a:t>establish</a:t>
            </a:r>
            <a:r>
              <a:rPr lang="pt-PT" sz="2400" dirty="0"/>
              <a:t>, no </a:t>
            </a:r>
            <a:r>
              <a:rPr lang="pt-PT" sz="2400" dirty="0" err="1"/>
              <a:t>domestic</a:t>
            </a:r>
            <a:r>
              <a:rPr lang="pt-PT" sz="2400" dirty="0"/>
              <a:t> legal </a:t>
            </a:r>
            <a:r>
              <a:rPr lang="pt-PT" sz="2400" dirty="0" err="1"/>
              <a:t>framework</a:t>
            </a:r>
            <a:r>
              <a:rPr lang="pt-PT" sz="2400" dirty="0"/>
              <a:t>. </a:t>
            </a:r>
            <a:r>
              <a:rPr lang="pt-PT" sz="2400" dirty="0" err="1"/>
              <a:t>Users</a:t>
            </a:r>
            <a:r>
              <a:rPr lang="pt-PT" sz="2400" dirty="0"/>
              <a:t> do </a:t>
            </a:r>
            <a:r>
              <a:rPr lang="pt-PT" sz="2400" dirty="0" err="1"/>
              <a:t>not</a:t>
            </a:r>
            <a:r>
              <a:rPr lang="pt-PT" sz="2400" dirty="0"/>
              <a:t> </a:t>
            </a:r>
            <a:r>
              <a:rPr lang="pt-PT" sz="2400" dirty="0" err="1"/>
              <a:t>benefit</a:t>
            </a:r>
            <a:r>
              <a:rPr lang="pt-PT" sz="2400" dirty="0"/>
              <a:t> </a:t>
            </a:r>
            <a:r>
              <a:rPr lang="pt-PT" sz="2400" dirty="0" err="1"/>
              <a:t>from</a:t>
            </a:r>
            <a:r>
              <a:rPr lang="pt-PT" sz="2400" dirty="0"/>
              <a:t> legal </a:t>
            </a:r>
            <a:r>
              <a:rPr lang="pt-PT" sz="2400" dirty="0" err="1"/>
              <a:t>protection</a:t>
            </a:r>
            <a:r>
              <a:rPr lang="pt-PT" sz="2400" dirty="0"/>
              <a:t> </a:t>
            </a:r>
            <a:r>
              <a:rPr lang="pt-PT" sz="2400" dirty="0" err="1"/>
              <a:t>such</a:t>
            </a:r>
            <a:r>
              <a:rPr lang="pt-PT" sz="2400" dirty="0"/>
              <a:t> as a </a:t>
            </a:r>
            <a:r>
              <a:rPr lang="pt-PT" sz="2400" dirty="0" err="1"/>
              <a:t>deposit</a:t>
            </a:r>
            <a:r>
              <a:rPr lang="pt-PT" sz="2400" dirty="0"/>
              <a:t> </a:t>
            </a:r>
            <a:r>
              <a:rPr lang="pt-PT" sz="2400" dirty="0" err="1"/>
              <a:t>guarantee</a:t>
            </a:r>
            <a:r>
              <a:rPr lang="pt-PT" sz="2400" dirty="0"/>
              <a:t>.</a:t>
            </a:r>
          </a:p>
          <a:p>
            <a:r>
              <a:rPr lang="en-US" sz="2400" dirty="0"/>
              <a:t>No legal tender: no guarantee that they are accepted. Can be used only as contractual money, when there is an agreement between buyer and seller in order to accept a given virtual currency as a means of </a:t>
            </a:r>
            <a:r>
              <a:rPr lang="pt-PT" sz="2400" dirty="0" err="1"/>
              <a:t>payment</a:t>
            </a:r>
            <a:r>
              <a:rPr lang="pt-PT" sz="2400" dirty="0"/>
              <a:t>.</a:t>
            </a:r>
            <a:endParaRPr lang="pt-PT" sz="2400" dirty="0">
              <a:latin typeface="AngsanaUPC" panose="02020603050405020304" pitchFamily="18" charset="-34"/>
              <a:cs typeface="AngsanaUPC" panose="02020603050405020304" pitchFamily="18" charset="-34"/>
            </a:endParaRPr>
          </a:p>
          <a:p>
            <a:pPr marL="319088" lvl="1" indent="0">
              <a:buNone/>
            </a:pPr>
            <a:endParaRPr lang="pt-PT"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22</a:t>
            </a:fld>
            <a:endParaRPr lang="pt-PT"/>
          </a:p>
        </p:txBody>
      </p:sp>
    </p:spTree>
    <p:extLst>
      <p:ext uri="{BB962C8B-B14F-4D97-AF65-F5344CB8AC3E}">
        <p14:creationId xmlns:p14="http://schemas.microsoft.com/office/powerpoint/2010/main" val="178863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74638"/>
            <a:ext cx="7772400" cy="778098"/>
          </a:xfrm>
        </p:spPr>
        <p:txBody>
          <a:bodyPr/>
          <a:lstStyle/>
          <a:p>
            <a:r>
              <a:rPr lang="pt-PT" sz="3200" dirty="0" err="1"/>
              <a:t>Cons</a:t>
            </a:r>
            <a:r>
              <a:rPr lang="pt-PT" dirty="0"/>
              <a:t> </a:t>
            </a:r>
            <a:r>
              <a:rPr lang="pt-PT" sz="2600" dirty="0"/>
              <a:t>(</a:t>
            </a:r>
            <a:r>
              <a:rPr lang="pt-PT" sz="2600" dirty="0" err="1"/>
              <a:t>cont</a:t>
            </a:r>
            <a:r>
              <a:rPr lang="pt-PT" sz="2600" dirty="0"/>
              <a:t>.)</a:t>
            </a:r>
            <a:endParaRPr lang="fr-FR" sz="2600" dirty="0"/>
          </a:p>
        </p:txBody>
      </p:sp>
      <p:sp>
        <p:nvSpPr>
          <p:cNvPr id="3" name="Marcador de Posição de Conteúdo 2"/>
          <p:cNvSpPr>
            <a:spLocks noGrp="1"/>
          </p:cNvSpPr>
          <p:nvPr>
            <p:ph sz="quarter" idx="1"/>
          </p:nvPr>
        </p:nvSpPr>
        <p:spPr>
          <a:xfrm>
            <a:off x="914400" y="1196752"/>
            <a:ext cx="7772400" cy="4823048"/>
          </a:xfrm>
        </p:spPr>
        <p:txBody>
          <a:bodyPr/>
          <a:lstStyle/>
          <a:p>
            <a:r>
              <a:rPr lang="en-US" sz="2400" dirty="0"/>
              <a:t>As a nascent system, with still low volumes traded is still more subject to speculation.</a:t>
            </a:r>
          </a:p>
          <a:p>
            <a:r>
              <a:rPr lang="pt-PT" sz="2400" dirty="0" err="1"/>
              <a:t>Volatility</a:t>
            </a:r>
            <a:r>
              <a:rPr lang="pt-PT" sz="2400" dirty="0"/>
              <a:t> </a:t>
            </a:r>
            <a:r>
              <a:rPr lang="pt-PT" sz="2400" dirty="0" err="1"/>
              <a:t>of</a:t>
            </a:r>
            <a:r>
              <a:rPr lang="pt-PT" sz="2400" dirty="0"/>
              <a:t> </a:t>
            </a:r>
            <a:r>
              <a:rPr lang="pt-PT" sz="2400" dirty="0" err="1"/>
              <a:t>the</a:t>
            </a:r>
            <a:r>
              <a:rPr lang="pt-PT" sz="2400" dirty="0"/>
              <a:t> </a:t>
            </a:r>
            <a:r>
              <a:rPr lang="pt-PT" sz="2400" dirty="0" err="1"/>
              <a:t>value</a:t>
            </a:r>
            <a:r>
              <a:rPr lang="pt-PT" sz="2400" dirty="0"/>
              <a:t> </a:t>
            </a:r>
            <a:r>
              <a:rPr lang="pt-PT" sz="2400" dirty="0" err="1"/>
              <a:t>of</a:t>
            </a:r>
            <a:r>
              <a:rPr lang="pt-PT" sz="2400" dirty="0"/>
              <a:t> </a:t>
            </a:r>
            <a:r>
              <a:rPr lang="pt-PT" sz="2400" dirty="0" err="1"/>
              <a:t>Bitcoins</a:t>
            </a:r>
            <a:r>
              <a:rPr lang="pt-PT" sz="2400" dirty="0"/>
              <a:t> – </a:t>
            </a:r>
            <a:r>
              <a:rPr lang="pt-PT" sz="2400" dirty="0" err="1"/>
              <a:t>not</a:t>
            </a:r>
            <a:r>
              <a:rPr lang="pt-PT" sz="2400" dirty="0"/>
              <a:t> </a:t>
            </a:r>
            <a:r>
              <a:rPr lang="pt-PT" sz="2400" dirty="0" err="1"/>
              <a:t>good</a:t>
            </a:r>
            <a:r>
              <a:rPr lang="pt-PT" sz="2400" dirty="0"/>
              <a:t> to use as a </a:t>
            </a:r>
            <a:r>
              <a:rPr lang="pt-PT" sz="2400" dirty="0" err="1"/>
              <a:t>store</a:t>
            </a:r>
            <a:r>
              <a:rPr lang="pt-PT" sz="2400" dirty="0"/>
              <a:t> </a:t>
            </a:r>
            <a:r>
              <a:rPr lang="pt-PT" sz="2400" dirty="0" err="1"/>
              <a:t>of</a:t>
            </a:r>
            <a:r>
              <a:rPr lang="pt-PT" sz="2400" dirty="0"/>
              <a:t> </a:t>
            </a:r>
            <a:r>
              <a:rPr lang="pt-PT" sz="2400" dirty="0" err="1"/>
              <a:t>wealth</a:t>
            </a:r>
            <a:r>
              <a:rPr lang="pt-PT" sz="2400" dirty="0"/>
              <a:t> (</a:t>
            </a:r>
            <a:r>
              <a:rPr lang="pt-PT" sz="2400" dirty="0" err="1"/>
              <a:t>except</a:t>
            </a:r>
            <a:r>
              <a:rPr lang="pt-PT" sz="2400" dirty="0"/>
              <a:t> </a:t>
            </a:r>
            <a:r>
              <a:rPr lang="pt-PT" sz="2400" dirty="0" err="1"/>
              <a:t>with</a:t>
            </a:r>
            <a:r>
              <a:rPr lang="pt-PT" sz="2400" dirty="0"/>
              <a:t> a real </a:t>
            </a:r>
            <a:r>
              <a:rPr lang="pt-PT" sz="2400" dirty="0" err="1"/>
              <a:t>long-term</a:t>
            </a:r>
            <a:r>
              <a:rPr lang="pt-PT" sz="2400" dirty="0"/>
              <a:t> </a:t>
            </a:r>
            <a:r>
              <a:rPr lang="pt-PT" sz="2400" dirty="0" err="1"/>
              <a:t>horizon</a:t>
            </a:r>
            <a:r>
              <a:rPr lang="pt-PT" sz="2400" dirty="0"/>
              <a:t>).</a:t>
            </a:r>
          </a:p>
          <a:p>
            <a:r>
              <a:rPr lang="pt-PT" sz="2400" dirty="0" err="1"/>
              <a:t>Fear</a:t>
            </a:r>
            <a:r>
              <a:rPr lang="pt-PT" sz="2400" dirty="0"/>
              <a:t> </a:t>
            </a:r>
            <a:r>
              <a:rPr lang="pt-PT" sz="2400" dirty="0" err="1"/>
              <a:t>of</a:t>
            </a:r>
            <a:r>
              <a:rPr lang="pt-PT" sz="2400" dirty="0"/>
              <a:t> </a:t>
            </a:r>
            <a:r>
              <a:rPr lang="pt-PT" sz="2400" dirty="0" err="1"/>
              <a:t>cyberattacks</a:t>
            </a:r>
            <a:r>
              <a:rPr lang="pt-PT" sz="2400" dirty="0"/>
              <a:t>.</a:t>
            </a:r>
          </a:p>
          <a:p>
            <a:r>
              <a:rPr lang="pt-PT" sz="2400" dirty="0" err="1"/>
              <a:t>Irreversibility</a:t>
            </a:r>
            <a:r>
              <a:rPr lang="pt-PT" sz="2400" dirty="0"/>
              <a:t> does </a:t>
            </a:r>
            <a:r>
              <a:rPr lang="pt-PT" sz="2400" dirty="0" err="1"/>
              <a:t>not</a:t>
            </a:r>
            <a:r>
              <a:rPr lang="pt-PT" sz="2400" dirty="0"/>
              <a:t> </a:t>
            </a:r>
            <a:r>
              <a:rPr lang="pt-PT" sz="2400" dirty="0" err="1"/>
              <a:t>allow</a:t>
            </a:r>
            <a:r>
              <a:rPr lang="pt-PT" sz="2400" dirty="0"/>
              <a:t> </a:t>
            </a:r>
            <a:r>
              <a:rPr lang="pt-PT" sz="2400" dirty="0" err="1"/>
              <a:t>errors</a:t>
            </a:r>
            <a:r>
              <a:rPr lang="pt-PT" sz="2400" dirty="0"/>
              <a:t> in </a:t>
            </a:r>
            <a:r>
              <a:rPr lang="pt-PT" sz="2400" dirty="0" err="1"/>
              <a:t>payments</a:t>
            </a:r>
            <a:r>
              <a:rPr lang="pt-PT" sz="2400" dirty="0"/>
              <a:t> </a:t>
            </a:r>
            <a:r>
              <a:rPr lang="pt-PT" sz="2400" dirty="0" err="1"/>
              <a:t>or</a:t>
            </a:r>
            <a:r>
              <a:rPr lang="pt-PT" sz="2400" dirty="0"/>
              <a:t> </a:t>
            </a:r>
            <a:r>
              <a:rPr lang="pt-PT" sz="2400" dirty="0" err="1"/>
              <a:t>anauthorized</a:t>
            </a:r>
            <a:r>
              <a:rPr lang="pt-PT" sz="2400" dirty="0"/>
              <a:t> </a:t>
            </a:r>
            <a:r>
              <a:rPr lang="pt-PT" sz="2400" dirty="0" err="1"/>
              <a:t>transfers</a:t>
            </a:r>
            <a:endParaRPr lang="pt-PT" sz="2400" dirty="0"/>
          </a:p>
          <a:p>
            <a:endParaRPr lang="fr-FR" sz="2400" dirty="0"/>
          </a:p>
        </p:txBody>
      </p:sp>
      <p:sp>
        <p:nvSpPr>
          <p:cNvPr id="4" name="Marcador de Posição do Rodapé 3"/>
          <p:cNvSpPr>
            <a:spLocks noGrp="1"/>
          </p:cNvSpPr>
          <p:nvPr>
            <p:ph type="ftr" sz="quarter" idx="11"/>
          </p:nvPr>
        </p:nvSpPr>
        <p:spPr/>
        <p:txBody>
          <a:bodyPr/>
          <a:lstStyle/>
          <a:p>
            <a:pPr>
              <a:defRPr/>
            </a:pPr>
            <a:r>
              <a:rPr lang="pt-PT"/>
              <a:t>International Financial Markets, ISEG</a:t>
            </a:r>
          </a:p>
        </p:txBody>
      </p:sp>
      <p:sp>
        <p:nvSpPr>
          <p:cNvPr id="5" name="Marcador de Posição do Número do Diapositivo 4"/>
          <p:cNvSpPr>
            <a:spLocks noGrp="1"/>
          </p:cNvSpPr>
          <p:nvPr>
            <p:ph type="sldNum" sz="quarter" idx="12"/>
          </p:nvPr>
        </p:nvSpPr>
        <p:spPr/>
        <p:txBody>
          <a:bodyPr/>
          <a:lstStyle/>
          <a:p>
            <a:pPr>
              <a:defRPr/>
            </a:pPr>
            <a:fld id="{240AFEA7-6E9C-4C08-A19F-73403C9FD367}" type="slidenum">
              <a:rPr lang="pt-PT" smtClean="0"/>
              <a:pPr>
                <a:defRPr/>
              </a:pPr>
              <a:t>23</a:t>
            </a:fld>
            <a:endParaRPr lang="pt-PT"/>
          </a:p>
        </p:txBody>
      </p:sp>
    </p:spTree>
    <p:extLst>
      <p:ext uri="{BB962C8B-B14F-4D97-AF65-F5344CB8AC3E}">
        <p14:creationId xmlns:p14="http://schemas.microsoft.com/office/powerpoint/2010/main" val="134028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r>
              <a:rPr lang="pt-PT" sz="3600" dirty="0" err="1"/>
              <a:t>Regulation</a:t>
            </a:r>
            <a:endParaRPr lang="pt-PT" sz="3600" dirty="0"/>
          </a:p>
        </p:txBody>
      </p:sp>
      <p:sp>
        <p:nvSpPr>
          <p:cNvPr id="3" name="Content Placeholder 2"/>
          <p:cNvSpPr>
            <a:spLocks noGrp="1"/>
          </p:cNvSpPr>
          <p:nvPr>
            <p:ph sz="quarter" idx="1"/>
          </p:nvPr>
        </p:nvSpPr>
        <p:spPr>
          <a:xfrm>
            <a:off x="914400" y="1124744"/>
            <a:ext cx="7772400" cy="4895056"/>
          </a:xfrm>
        </p:spPr>
        <p:txBody>
          <a:bodyPr/>
          <a:lstStyle/>
          <a:p>
            <a:pPr marL="0" indent="0">
              <a:buNone/>
            </a:pPr>
            <a:r>
              <a:rPr lang="en-US" dirty="0"/>
              <a:t>The build-up of </a:t>
            </a:r>
            <a:r>
              <a:rPr lang="en-US" u="sng" dirty="0"/>
              <a:t>financial stability risks </a:t>
            </a:r>
            <a:r>
              <a:rPr lang="en-US" dirty="0"/>
              <a:t>from VCS would be likely under the following conditions:</a:t>
            </a:r>
          </a:p>
          <a:p>
            <a:pPr marL="571500" indent="-571500">
              <a:buAutoNum type="romanLcParenBoth"/>
            </a:pPr>
            <a:r>
              <a:rPr lang="en-US" sz="2400" dirty="0"/>
              <a:t>VCS become more widely used in regular payments; </a:t>
            </a:r>
          </a:p>
          <a:p>
            <a:pPr marL="571500" indent="-571500">
              <a:buAutoNum type="romanLcParenBoth"/>
            </a:pPr>
            <a:r>
              <a:rPr lang="en-US" sz="2400" dirty="0"/>
              <a:t>greater links to the real economy develop, including through the presence of financial institutions participating in VCS; </a:t>
            </a:r>
          </a:p>
          <a:p>
            <a:pPr marL="571500" indent="-571500">
              <a:buAutoNum type="romanLcParenBoth"/>
            </a:pPr>
            <a:r>
              <a:rPr lang="en-US" sz="2400" dirty="0"/>
              <a:t>no structural developments are envisaged that would make VCS inherently more stable. </a:t>
            </a:r>
          </a:p>
          <a:p>
            <a:pPr marL="2195830" lvl="8" indent="0" algn="ctr">
              <a:buNone/>
            </a:pPr>
            <a:r>
              <a:rPr lang="en-US" dirty="0"/>
              <a:t>   </a:t>
            </a:r>
            <a:r>
              <a:rPr lang="en-US" dirty="0">
                <a:sym typeface="Symbol" panose="05050102010706020507" pitchFamily="18" charset="2"/>
              </a:rPr>
              <a:t></a:t>
            </a:r>
            <a:r>
              <a:rPr lang="en-US" dirty="0"/>
              <a:t>                                     ECB (2015)    </a:t>
            </a:r>
          </a:p>
          <a:p>
            <a:pPr marL="2195830" lvl="8" indent="0" algn="ctr">
              <a:buNone/>
            </a:pPr>
            <a:endParaRPr lang="en-US" dirty="0"/>
          </a:p>
          <a:p>
            <a:pPr marL="0" indent="0" algn="ctr">
              <a:buNone/>
            </a:pPr>
            <a:r>
              <a:rPr lang="en-US" sz="2800" dirty="0"/>
              <a:t>  more direct regulatory responses required </a:t>
            </a:r>
          </a:p>
          <a:p>
            <a:pPr marL="0" indent="0" algn="ctr">
              <a:buNone/>
            </a:pPr>
            <a:r>
              <a:rPr lang="en-US" sz="2400" dirty="0"/>
              <a:t>(internationally  coordinated, to be effective, because </a:t>
            </a:r>
            <a:r>
              <a:rPr lang="en-US" sz="2400" dirty="0" smtClean="0"/>
              <a:t>use </a:t>
            </a:r>
            <a:r>
              <a:rPr lang="en-US" sz="2400" dirty="0"/>
              <a:t>not limited to national jurisdictions )</a:t>
            </a:r>
            <a:endParaRPr lang="pt-PT" sz="2400" dirty="0"/>
          </a:p>
          <a:p>
            <a:pPr marL="1647190" lvl="6" indent="0" algn="ctr">
              <a:buNone/>
            </a:pPr>
            <a:endParaRPr lang="en-US"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24</a:t>
            </a:fld>
            <a:endParaRPr lang="pt-PT"/>
          </a:p>
        </p:txBody>
      </p:sp>
    </p:spTree>
    <p:extLst>
      <p:ext uri="{BB962C8B-B14F-4D97-AF65-F5344CB8AC3E}">
        <p14:creationId xmlns:p14="http://schemas.microsoft.com/office/powerpoint/2010/main" val="48978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274638"/>
            <a:ext cx="8083550" cy="778098"/>
          </a:xfrm>
        </p:spPr>
        <p:txBody>
          <a:bodyPr/>
          <a:lstStyle/>
          <a:p>
            <a:r>
              <a:rPr lang="en-US" sz="2800" dirty="0"/>
              <a:t>Committee on Payments and Market Infrastructures </a:t>
            </a:r>
            <a:br>
              <a:rPr lang="en-US" sz="2800" dirty="0"/>
            </a:br>
            <a:r>
              <a:rPr lang="en-US" sz="1800" dirty="0"/>
              <a:t>(working committee of BIS)</a:t>
            </a:r>
            <a:endParaRPr lang="pt-PT" sz="1800" dirty="0"/>
          </a:p>
        </p:txBody>
      </p:sp>
      <p:sp>
        <p:nvSpPr>
          <p:cNvPr id="3" name="Content Placeholder 2"/>
          <p:cNvSpPr>
            <a:spLocks noGrp="1"/>
          </p:cNvSpPr>
          <p:nvPr>
            <p:ph sz="quarter" idx="1"/>
          </p:nvPr>
        </p:nvSpPr>
        <p:spPr>
          <a:xfrm>
            <a:off x="603250" y="1052736"/>
            <a:ext cx="8083550" cy="4967064"/>
          </a:xfrm>
        </p:spPr>
        <p:txBody>
          <a:bodyPr/>
          <a:lstStyle/>
          <a:p>
            <a:r>
              <a:rPr lang="en-US" dirty="0"/>
              <a:t>Regulatory issues for digital currencies cover three main fields: </a:t>
            </a:r>
          </a:p>
          <a:p>
            <a:pPr lvl="1"/>
            <a:r>
              <a:rPr lang="en-US" dirty="0"/>
              <a:t>consumer protection, </a:t>
            </a:r>
          </a:p>
          <a:p>
            <a:pPr lvl="1"/>
            <a:r>
              <a:rPr lang="en-US" dirty="0"/>
              <a:t>prudential and organizational rules for the different stakeholders, </a:t>
            </a:r>
          </a:p>
          <a:p>
            <a:pPr lvl="1"/>
            <a:r>
              <a:rPr lang="en-US" dirty="0"/>
              <a:t>and specific operating rules as payment mechanisms. </a:t>
            </a:r>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25</a:t>
            </a:fld>
            <a:endParaRPr lang="pt-PT"/>
          </a:p>
        </p:txBody>
      </p:sp>
    </p:spTree>
    <p:extLst>
      <p:ext uri="{BB962C8B-B14F-4D97-AF65-F5344CB8AC3E}">
        <p14:creationId xmlns:p14="http://schemas.microsoft.com/office/powerpoint/2010/main" val="210164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lstStyle/>
          <a:p>
            <a:r>
              <a:rPr lang="pt-PT" sz="3000" dirty="0" err="1"/>
              <a:t>European</a:t>
            </a:r>
            <a:r>
              <a:rPr lang="pt-PT" sz="3000" dirty="0"/>
              <a:t> </a:t>
            </a:r>
            <a:r>
              <a:rPr lang="pt-PT" sz="3000" dirty="0" err="1"/>
              <a:t>Banking</a:t>
            </a:r>
            <a:r>
              <a:rPr lang="pt-PT" sz="3000" dirty="0"/>
              <a:t> </a:t>
            </a:r>
            <a:r>
              <a:rPr lang="pt-PT" sz="3000" dirty="0" err="1"/>
              <a:t>Authority</a:t>
            </a:r>
            <a:r>
              <a:rPr lang="pt-PT" sz="3000" dirty="0"/>
              <a:t> </a:t>
            </a:r>
            <a:r>
              <a:rPr lang="pt-PT" sz="3000" dirty="0" err="1"/>
              <a:t>Warning</a:t>
            </a:r>
            <a:r>
              <a:rPr lang="pt-PT" sz="3000" dirty="0"/>
              <a:t> (2013)</a:t>
            </a:r>
          </a:p>
        </p:txBody>
      </p:sp>
      <p:sp>
        <p:nvSpPr>
          <p:cNvPr id="3" name="Content Placeholder 2"/>
          <p:cNvSpPr>
            <a:spLocks noGrp="1"/>
          </p:cNvSpPr>
          <p:nvPr>
            <p:ph sz="quarter" idx="1"/>
          </p:nvPr>
        </p:nvSpPr>
        <p:spPr>
          <a:xfrm>
            <a:off x="914400" y="911796"/>
            <a:ext cx="7772400" cy="5397524"/>
          </a:xfrm>
          <a:ln w="25400" cmpd="tri">
            <a:solidFill>
              <a:schemeClr val="accent1"/>
            </a:solidFill>
          </a:ln>
        </p:spPr>
        <p:txBody>
          <a:bodyPr/>
          <a:lstStyle/>
          <a:p>
            <a:pPr marL="0" indent="0">
              <a:buNone/>
            </a:pPr>
            <a:r>
              <a:rPr lang="en-US" dirty="0"/>
              <a:t>- </a:t>
            </a:r>
            <a:r>
              <a:rPr lang="en-US" sz="2200" dirty="0"/>
              <a:t>Consumers may lose their money using exchange platforms. As these platforms are generally unregulated, the failure of a scheme can lead to the loss of currency. There is evidence that consumers incur large losses on a regular basis.</a:t>
            </a:r>
          </a:p>
          <a:p>
            <a:pPr marL="0" indent="0">
              <a:buNone/>
            </a:pPr>
            <a:r>
              <a:rPr lang="en-US" sz="2200" dirty="0"/>
              <a:t>– Money may be stolen from a digital wallet. Virtual currencies are stored on digital platforms protected solely by passwords. Hackers have repeatedly obtained access to these passwords, thus allowing them to plunder the accounts. The probability of getting any of the money back is negligible. Additionally, losing a password often means there is no means to access one's </a:t>
            </a:r>
            <a:r>
              <a:rPr lang="pt-PT" sz="2200" dirty="0"/>
              <a:t>virtual </a:t>
            </a:r>
            <a:r>
              <a:rPr lang="pt-PT" sz="2200" dirty="0" err="1"/>
              <a:t>currency</a:t>
            </a:r>
            <a:r>
              <a:rPr lang="pt-PT" sz="2200" dirty="0"/>
              <a:t>.</a:t>
            </a:r>
          </a:p>
          <a:p>
            <a:pPr marL="0" indent="0">
              <a:buNone/>
            </a:pPr>
            <a:r>
              <a:rPr lang="en-US" sz="2200" dirty="0"/>
              <a:t>– There is no protection for those using virtual currencies as a means of payment. There are no refund rights. Payments from digital wallets can generally not be reversed.</a:t>
            </a:r>
          </a:p>
          <a:p>
            <a:pPr marL="0" indent="0">
              <a:buNone/>
            </a:pPr>
            <a:r>
              <a:rPr lang="en-US" sz="2200" dirty="0"/>
              <a:t>– The value of a virtual currency is unstable. Apart from high exchange rate volatility, there is also the chance that the currency loses all of its value.</a:t>
            </a:r>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26</a:t>
            </a:fld>
            <a:endParaRPr lang="pt-PT"/>
          </a:p>
        </p:txBody>
      </p:sp>
    </p:spTree>
    <p:extLst>
      <p:ext uri="{BB962C8B-B14F-4D97-AF65-F5344CB8AC3E}">
        <p14:creationId xmlns:p14="http://schemas.microsoft.com/office/powerpoint/2010/main" val="292632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92696"/>
            <a:ext cx="7772400" cy="2232248"/>
          </a:xfrm>
          <a:ln w="22225" cmpd="thinThick">
            <a:solidFill>
              <a:schemeClr val="accent1"/>
            </a:solidFill>
          </a:ln>
        </p:spPr>
        <p:txBody>
          <a:bodyPr/>
          <a:lstStyle/>
          <a:p>
            <a:pPr marL="0" indent="0">
              <a:buNone/>
            </a:pPr>
            <a:r>
              <a:rPr lang="en-US" sz="2800" dirty="0"/>
              <a:t>– </a:t>
            </a:r>
            <a:r>
              <a:rPr lang="en-US" sz="2200" dirty="0"/>
              <a:t>There is a danger that virtual currencies are used for unlawful activities, such as money laundering. This may prompt authorities to close down the exchange platforms, depriving consumers of access to their funds.</a:t>
            </a:r>
          </a:p>
          <a:p>
            <a:pPr marL="0" indent="0">
              <a:buNone/>
            </a:pPr>
            <a:r>
              <a:rPr lang="en-US" sz="2200" dirty="0"/>
              <a:t>– Tax liabilities may derive from holding virtual currencies. This requires consumers to be well </a:t>
            </a:r>
            <a:r>
              <a:rPr lang="pt-PT" sz="2200" dirty="0" err="1"/>
              <a:t>aware</a:t>
            </a:r>
            <a:r>
              <a:rPr lang="pt-PT" sz="2200" dirty="0"/>
              <a:t> </a:t>
            </a:r>
            <a:r>
              <a:rPr lang="pt-PT" sz="2200" dirty="0" err="1"/>
              <a:t>of</a:t>
            </a:r>
            <a:r>
              <a:rPr lang="pt-PT" sz="2200" dirty="0"/>
              <a:t> </a:t>
            </a:r>
            <a:r>
              <a:rPr lang="pt-PT" sz="2200" dirty="0" err="1"/>
              <a:t>tax</a:t>
            </a:r>
            <a:r>
              <a:rPr lang="pt-PT" sz="2200" dirty="0"/>
              <a:t> </a:t>
            </a:r>
            <a:r>
              <a:rPr lang="pt-PT" sz="2200" dirty="0" err="1"/>
              <a:t>regulations</a:t>
            </a:r>
            <a:r>
              <a:rPr lang="pt-PT" sz="2200" dirty="0"/>
              <a:t>.</a:t>
            </a:r>
          </a:p>
          <a:p>
            <a:endParaRPr lang="pt-PT"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27</a:t>
            </a:fld>
            <a:endParaRPr lang="pt-PT"/>
          </a:p>
        </p:txBody>
      </p:sp>
    </p:spTree>
    <p:extLst>
      <p:ext uri="{BB962C8B-B14F-4D97-AF65-F5344CB8AC3E}">
        <p14:creationId xmlns:p14="http://schemas.microsoft.com/office/powerpoint/2010/main" val="1618826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r>
              <a:rPr lang="pt-PT" sz="3200" dirty="0" err="1"/>
              <a:t>Regulation</a:t>
            </a:r>
            <a:r>
              <a:rPr lang="pt-PT" sz="3200" dirty="0"/>
              <a:t> </a:t>
            </a:r>
            <a:r>
              <a:rPr lang="pt-PT" sz="3200" dirty="0" err="1"/>
              <a:t>current</a:t>
            </a:r>
            <a:r>
              <a:rPr lang="pt-PT" sz="3200" dirty="0"/>
              <a:t> </a:t>
            </a:r>
            <a:r>
              <a:rPr lang="pt-PT" sz="3200" dirty="0" err="1"/>
              <a:t>state</a:t>
            </a:r>
            <a:r>
              <a:rPr lang="pt-PT" sz="3200" dirty="0"/>
              <a:t> (as of </a:t>
            </a:r>
            <a:r>
              <a:rPr lang="pt-PT" sz="3200" dirty="0" err="1"/>
              <a:t>end</a:t>
            </a:r>
            <a:r>
              <a:rPr lang="pt-PT" sz="3200" dirty="0"/>
              <a:t> of 2015)</a:t>
            </a:r>
          </a:p>
        </p:txBody>
      </p:sp>
      <p:sp>
        <p:nvSpPr>
          <p:cNvPr id="3" name="Content Placeholder 2"/>
          <p:cNvSpPr>
            <a:spLocks noGrp="1"/>
          </p:cNvSpPr>
          <p:nvPr>
            <p:ph sz="quarter" idx="1"/>
          </p:nvPr>
        </p:nvSpPr>
        <p:spPr>
          <a:xfrm>
            <a:off x="395536" y="1082206"/>
            <a:ext cx="8274900" cy="4939081"/>
          </a:xfrm>
        </p:spPr>
        <p:txBody>
          <a:bodyPr/>
          <a:lstStyle/>
          <a:p>
            <a:pPr algn="r">
              <a:buFont typeface="Wingdings" panose="05000000000000000000" pitchFamily="2" charset="2"/>
              <a:buChar char="Ä"/>
            </a:pPr>
            <a:r>
              <a:rPr lang="pt-PT" sz="2000" dirty="0">
                <a:solidFill>
                  <a:schemeClr val="accent2"/>
                </a:solidFill>
              </a:rPr>
              <a:t>Tasca (2015)</a:t>
            </a:r>
          </a:p>
          <a:p>
            <a:pPr algn="r">
              <a:spcBef>
                <a:spcPts val="0"/>
              </a:spcBef>
              <a:buFont typeface="Wingdings" panose="05000000000000000000" pitchFamily="2" charset="2"/>
              <a:buChar char="Ä"/>
            </a:pPr>
            <a:r>
              <a:rPr lang="pt-PT" sz="2000" dirty="0">
                <a:solidFill>
                  <a:schemeClr val="accent2"/>
                </a:solidFill>
              </a:rPr>
              <a:t>ECB (2015)</a:t>
            </a:r>
          </a:p>
          <a:p>
            <a:pPr>
              <a:buFont typeface="Arial" panose="020B0604020202020204" pitchFamily="34" charset="0"/>
              <a:buChar char="•"/>
            </a:pPr>
            <a:r>
              <a:rPr lang="en-US" sz="2400" dirty="0"/>
              <a:t>Many countries: wait-and-see posture.</a:t>
            </a:r>
          </a:p>
          <a:p>
            <a:pPr>
              <a:buFont typeface="Arial" panose="020B0604020202020204" pitchFamily="34" charset="0"/>
              <a:buChar char="•"/>
            </a:pPr>
            <a:r>
              <a:rPr lang="en-US" sz="2400" dirty="0"/>
              <a:t>USA </a:t>
            </a:r>
          </a:p>
          <a:p>
            <a:pPr lvl="1">
              <a:buFont typeface="Arial" panose="020B0604020202020204" pitchFamily="34" charset="0"/>
              <a:buChar char="•"/>
            </a:pPr>
            <a:r>
              <a:rPr lang="en-US" sz="2000" dirty="0"/>
              <a:t>New York State Department of Financial Services (NYDFS) proposed regulation to protect consumers from fraud and abuse, prevent money laundering and other illicit activity, and enforce measures against cyber crime.</a:t>
            </a:r>
            <a:r>
              <a:rPr lang="pt-PT" sz="2000" dirty="0"/>
              <a:t> </a:t>
            </a:r>
            <a:r>
              <a:rPr lang="pt-PT" sz="2000" dirty="0" err="1"/>
              <a:t>BitLicense</a:t>
            </a:r>
            <a:r>
              <a:rPr lang="pt-PT" sz="2000" dirty="0"/>
              <a:t> </a:t>
            </a:r>
            <a:r>
              <a:rPr lang="pt-PT" sz="2000" dirty="0" err="1"/>
              <a:t>applies</a:t>
            </a:r>
            <a:r>
              <a:rPr lang="pt-PT" sz="2000" dirty="0"/>
              <a:t> </a:t>
            </a:r>
            <a:r>
              <a:rPr lang="pt-PT" sz="2000" dirty="0" err="1"/>
              <a:t>only</a:t>
            </a:r>
            <a:r>
              <a:rPr lang="pt-PT" sz="2000" dirty="0"/>
              <a:t> to financial </a:t>
            </a:r>
            <a:r>
              <a:rPr lang="pt-PT" sz="2000" dirty="0" err="1"/>
              <a:t>intermediaries</a:t>
            </a:r>
            <a:r>
              <a:rPr lang="pt-PT" sz="2000" dirty="0"/>
              <a:t>. </a:t>
            </a:r>
            <a:r>
              <a:rPr lang="pt-PT" sz="2000" dirty="0" err="1"/>
              <a:t>They</a:t>
            </a:r>
            <a:r>
              <a:rPr lang="pt-PT" sz="2000" dirty="0"/>
              <a:t> </a:t>
            </a:r>
            <a:r>
              <a:rPr lang="pt-PT" sz="2000" dirty="0" err="1"/>
              <a:t>have</a:t>
            </a:r>
            <a:r>
              <a:rPr lang="pt-PT" sz="2000" dirty="0"/>
              <a:t> to </a:t>
            </a:r>
            <a:r>
              <a:rPr lang="pt-PT" sz="2000" dirty="0" err="1"/>
              <a:t>comply</a:t>
            </a:r>
            <a:r>
              <a:rPr lang="pt-PT" sz="2000" dirty="0"/>
              <a:t> </a:t>
            </a:r>
            <a:r>
              <a:rPr lang="pt-PT" sz="2000" dirty="0" err="1"/>
              <a:t>with</a:t>
            </a:r>
            <a:r>
              <a:rPr lang="en-US" sz="2000" dirty="0"/>
              <a:t> capital requirements and protection of assets;  record-keeping; maintenance of an </a:t>
            </a:r>
            <a:r>
              <a:rPr lang="pt-PT" sz="2000" dirty="0" err="1"/>
              <a:t>effective</a:t>
            </a:r>
            <a:r>
              <a:rPr lang="pt-PT" sz="2000" dirty="0"/>
              <a:t> </a:t>
            </a:r>
            <a:r>
              <a:rPr lang="pt-PT" sz="2000" dirty="0" err="1"/>
              <a:t>cyber</a:t>
            </a:r>
            <a:r>
              <a:rPr lang="pt-PT" sz="2000" dirty="0"/>
              <a:t> </a:t>
            </a:r>
            <a:r>
              <a:rPr lang="pt-PT" sz="2000" dirty="0" err="1"/>
              <a:t>security</a:t>
            </a:r>
            <a:r>
              <a:rPr lang="pt-PT" sz="2000" dirty="0"/>
              <a:t> </a:t>
            </a:r>
            <a:r>
              <a:rPr lang="pt-PT" sz="2000" dirty="0" err="1"/>
              <a:t>program</a:t>
            </a:r>
            <a:r>
              <a:rPr lang="pt-PT" sz="2000" dirty="0"/>
              <a:t>.  - </a:t>
            </a:r>
            <a:r>
              <a:rPr lang="pt-PT" sz="2000" dirty="0" err="1">
                <a:latin typeface="Candara" panose="020E0502030303020204" pitchFamily="34" charset="0"/>
              </a:rPr>
              <a:t>Problematic</a:t>
            </a:r>
            <a:r>
              <a:rPr lang="pt-PT" sz="2000" dirty="0">
                <a:latin typeface="Candara" panose="020E0502030303020204" pitchFamily="34" charset="0"/>
              </a:rPr>
              <a:t> in </a:t>
            </a:r>
            <a:r>
              <a:rPr lang="pt-PT" sz="2000" dirty="0" err="1">
                <a:latin typeface="Candara" panose="020E0502030303020204" pitchFamily="34" charset="0"/>
              </a:rPr>
              <a:t>terms</a:t>
            </a:r>
            <a:r>
              <a:rPr lang="pt-PT" sz="2000" dirty="0">
                <a:latin typeface="Candara" panose="020E0502030303020204" pitchFamily="34" charset="0"/>
              </a:rPr>
              <a:t> </a:t>
            </a:r>
            <a:r>
              <a:rPr lang="en-US" sz="2000" dirty="0">
                <a:latin typeface="Candara" panose="020E0502030303020204" pitchFamily="34" charset="0"/>
              </a:rPr>
              <a:t>of costs and invasion of customers’ privacy</a:t>
            </a:r>
          </a:p>
          <a:p>
            <a:pPr lvl="1">
              <a:buFont typeface="Arial" panose="020B0604020202020204" pitchFamily="34" charset="0"/>
              <a:buChar char="•"/>
            </a:pPr>
            <a:r>
              <a:rPr lang="en-US" sz="2000" dirty="0"/>
              <a:t>May 7, 2015, NYDFS granted a charter to </a:t>
            </a:r>
            <a:r>
              <a:rPr lang="en-US" sz="2000" dirty="0" err="1"/>
              <a:t>itBit</a:t>
            </a:r>
            <a:r>
              <a:rPr lang="en-US" sz="2000" dirty="0"/>
              <a:t> Trust Company LLC to operate as a commercial Bitcoin exchange, the first virtual currency company to receive such a charter from NYDFS. – </a:t>
            </a:r>
          </a:p>
          <a:p>
            <a:pPr lvl="2">
              <a:buFont typeface="Arial" panose="020B0604020202020204" pitchFamily="34" charset="0"/>
              <a:buChar char="•"/>
            </a:pPr>
            <a:r>
              <a:rPr lang="en-US" sz="1800" dirty="0"/>
              <a:t>What happens when one State creates a special purpose digital currency exchange trust charter, but other states do not recognize it as such? </a:t>
            </a:r>
            <a:endParaRPr lang="en-US" sz="1800" dirty="0">
              <a:latin typeface="Candara" panose="020E0502030303020204" pitchFamily="34" charset="0"/>
            </a:endParaRP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28</a:t>
            </a:fld>
            <a:endParaRPr lang="pt-PT"/>
          </a:p>
        </p:txBody>
      </p:sp>
    </p:spTree>
    <p:extLst>
      <p:ext uri="{BB962C8B-B14F-4D97-AF65-F5344CB8AC3E}">
        <p14:creationId xmlns:p14="http://schemas.microsoft.com/office/powerpoint/2010/main" val="248550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48680"/>
            <a:ext cx="7772400" cy="5183088"/>
          </a:xfrm>
        </p:spPr>
        <p:txBody>
          <a:bodyPr/>
          <a:lstStyle/>
          <a:p>
            <a:r>
              <a:rPr lang="pt-PT" dirty="0" err="1"/>
              <a:t>Europe</a:t>
            </a:r>
            <a:endParaRPr lang="pt-PT" dirty="0"/>
          </a:p>
          <a:p>
            <a:pPr lvl="1"/>
            <a:r>
              <a:rPr lang="pt-PT" dirty="0"/>
              <a:t>No </a:t>
            </a:r>
            <a:r>
              <a:rPr lang="pt-PT" dirty="0" err="1"/>
              <a:t>harmonised</a:t>
            </a:r>
            <a:r>
              <a:rPr lang="pt-PT" dirty="0"/>
              <a:t> </a:t>
            </a:r>
            <a:r>
              <a:rPr lang="pt-PT" dirty="0" err="1"/>
              <a:t>regulatory</a:t>
            </a:r>
            <a:r>
              <a:rPr lang="pt-PT" dirty="0"/>
              <a:t> </a:t>
            </a:r>
            <a:r>
              <a:rPr lang="pt-PT" dirty="0" err="1"/>
              <a:t>framework</a:t>
            </a:r>
            <a:r>
              <a:rPr lang="pt-PT" dirty="0"/>
              <a:t> </a:t>
            </a:r>
          </a:p>
          <a:p>
            <a:pPr lvl="1"/>
            <a:r>
              <a:rPr lang="en-US" dirty="0"/>
              <a:t>Currently: </a:t>
            </a:r>
            <a:r>
              <a:rPr lang="pt-PT" dirty="0" err="1"/>
              <a:t>amendments</a:t>
            </a:r>
            <a:r>
              <a:rPr lang="pt-PT" dirty="0"/>
              <a:t> to </a:t>
            </a:r>
            <a:r>
              <a:rPr lang="pt-PT" dirty="0" err="1"/>
              <a:t>Directive</a:t>
            </a:r>
            <a:r>
              <a:rPr lang="pt-PT" dirty="0"/>
              <a:t> (EU) 2015/849 </a:t>
            </a:r>
            <a:r>
              <a:rPr lang="pt-PT" sz="1600" dirty="0"/>
              <a:t>(Anti -Money </a:t>
            </a:r>
            <a:r>
              <a:rPr lang="pt-PT" sz="1600" dirty="0" err="1"/>
              <a:t>laudering</a:t>
            </a:r>
            <a:r>
              <a:rPr lang="pt-PT" sz="1600" dirty="0"/>
              <a:t>) </a:t>
            </a:r>
            <a:r>
              <a:rPr lang="pt-PT" sz="1600" dirty="0" err="1"/>
              <a:t>extending</a:t>
            </a:r>
            <a:r>
              <a:rPr lang="pt-PT" sz="1600" dirty="0"/>
              <a:t> </a:t>
            </a:r>
            <a:r>
              <a:rPr lang="pt-PT" sz="1600" dirty="0" err="1"/>
              <a:t>its</a:t>
            </a:r>
            <a:r>
              <a:rPr lang="pt-PT" sz="1600" dirty="0"/>
              <a:t> </a:t>
            </a:r>
            <a:r>
              <a:rPr lang="pt-PT" sz="1600" dirty="0" err="1"/>
              <a:t>application</a:t>
            </a:r>
            <a:r>
              <a:rPr lang="pt-PT" sz="1600" dirty="0"/>
              <a:t> </a:t>
            </a:r>
            <a:r>
              <a:rPr lang="pt-PT" sz="1600" dirty="0" err="1"/>
              <a:t>also</a:t>
            </a:r>
            <a:r>
              <a:rPr lang="pt-PT" sz="1600" dirty="0"/>
              <a:t> to </a:t>
            </a:r>
            <a:r>
              <a:rPr lang="en-US" sz="1600" dirty="0"/>
              <a:t> ”</a:t>
            </a:r>
            <a:r>
              <a:rPr lang="en-US" sz="1600" b="1" dirty="0"/>
              <a:t>electronic money</a:t>
            </a:r>
            <a:r>
              <a:rPr lang="en-US" sz="1600" dirty="0"/>
              <a:t> issuers and distributors”.</a:t>
            </a:r>
            <a:r>
              <a:rPr lang="pt-PT" sz="1600" dirty="0"/>
              <a:t> </a:t>
            </a:r>
            <a:endParaRPr lang="pt-PT" sz="1600" dirty="0" smtClean="0"/>
          </a:p>
          <a:p>
            <a:pPr lvl="1"/>
            <a:r>
              <a:rPr lang="pt-PT" dirty="0" err="1" smtClean="0"/>
              <a:t>European</a:t>
            </a:r>
            <a:r>
              <a:rPr lang="pt-PT" dirty="0" smtClean="0"/>
              <a:t> </a:t>
            </a:r>
            <a:r>
              <a:rPr lang="pt-PT" dirty="0" err="1"/>
              <a:t>Banking</a:t>
            </a:r>
            <a:r>
              <a:rPr lang="pt-PT" dirty="0"/>
              <a:t> </a:t>
            </a:r>
            <a:r>
              <a:rPr lang="pt-PT" dirty="0" err="1"/>
              <a:t>Authority</a:t>
            </a:r>
            <a:r>
              <a:rPr lang="pt-PT" dirty="0"/>
              <a:t> (</a:t>
            </a:r>
            <a:r>
              <a:rPr lang="pt-PT" dirty="0" err="1"/>
              <a:t>Eurosystem</a:t>
            </a:r>
            <a:r>
              <a:rPr lang="pt-PT" dirty="0"/>
              <a:t> </a:t>
            </a:r>
            <a:r>
              <a:rPr lang="pt-PT" dirty="0" err="1"/>
              <a:t>element</a:t>
            </a:r>
            <a:r>
              <a:rPr lang="pt-PT" dirty="0"/>
              <a:t>) </a:t>
            </a:r>
            <a:r>
              <a:rPr lang="pt-PT" dirty="0" err="1"/>
              <a:t>discourages</a:t>
            </a:r>
            <a:r>
              <a:rPr lang="pt-PT" dirty="0"/>
              <a:t> financial </a:t>
            </a:r>
            <a:r>
              <a:rPr lang="pt-PT" dirty="0" err="1"/>
              <a:t>institutions</a:t>
            </a:r>
            <a:r>
              <a:rPr lang="pt-PT" dirty="0"/>
              <a:t> </a:t>
            </a:r>
            <a:r>
              <a:rPr lang="pt-PT" dirty="0" err="1"/>
              <a:t>from</a:t>
            </a:r>
            <a:r>
              <a:rPr lang="pt-PT" dirty="0"/>
              <a:t> </a:t>
            </a:r>
            <a:r>
              <a:rPr lang="en-US" dirty="0"/>
              <a:t>buying, selling or holding in deposit digital currencies. </a:t>
            </a:r>
          </a:p>
          <a:p>
            <a:r>
              <a:rPr lang="en-US" sz="2400" dirty="0"/>
              <a:t>Germany - classified digital currencies as units of account (no legal tender)-  users are subject to 25% capital gains tax if they hold the currencies for less than one year</a:t>
            </a:r>
            <a:r>
              <a:rPr lang="en-US" dirty="0"/>
              <a:t>.</a:t>
            </a:r>
          </a:p>
          <a:p>
            <a:r>
              <a:rPr lang="en-US" dirty="0"/>
              <a:t>France - </a:t>
            </a:r>
            <a:r>
              <a:rPr lang="fr-FR" sz="2200" dirty="0"/>
              <a:t>l’Autorité de contrôle prudentiel et de résolution </a:t>
            </a:r>
            <a:r>
              <a:rPr lang="fr-FR" sz="2200" dirty="0" err="1"/>
              <a:t>acknowl</a:t>
            </a:r>
            <a:r>
              <a:rPr lang="en-US" sz="2200" dirty="0"/>
              <a:t>edges exchange and payment transactions in digital currencies but requires actors to obtain a </a:t>
            </a:r>
            <a:r>
              <a:rPr lang="en-US" sz="2200" dirty="0" err="1"/>
              <a:t>licence</a:t>
            </a:r>
            <a:r>
              <a:rPr lang="en-US" sz="2200" dirty="0"/>
              <a:t> as payment service providers.</a:t>
            </a:r>
            <a:endParaRPr lang="en-US"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29</a:t>
            </a:fld>
            <a:endParaRPr lang="pt-PT"/>
          </a:p>
        </p:txBody>
      </p:sp>
    </p:spTree>
    <p:extLst>
      <p:ext uri="{BB962C8B-B14F-4D97-AF65-F5344CB8AC3E}">
        <p14:creationId xmlns:p14="http://schemas.microsoft.com/office/powerpoint/2010/main" val="24032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lstStyle/>
          <a:p>
            <a:r>
              <a:rPr lang="pt-PT" sz="3600" dirty="0">
                <a:solidFill>
                  <a:srgbClr val="4C7C8B"/>
                </a:solidFill>
                <a:effectLst>
                  <a:outerShdw blurRad="38100" dist="38100" dir="2700000" algn="tl">
                    <a:srgbClr val="C0C0C0"/>
                  </a:outerShdw>
                </a:effectLst>
              </a:rPr>
              <a:t>Virtual </a:t>
            </a:r>
            <a:r>
              <a:rPr lang="pt-PT" sz="3600" dirty="0" err="1">
                <a:solidFill>
                  <a:srgbClr val="4C7C8B"/>
                </a:solidFill>
                <a:effectLst>
                  <a:outerShdw blurRad="38100" dist="38100" dir="2700000" algn="tl">
                    <a:srgbClr val="C0C0C0"/>
                  </a:outerShdw>
                </a:effectLst>
              </a:rPr>
              <a:t>currencies</a:t>
            </a:r>
            <a:r>
              <a:rPr lang="pt-PT" sz="3600" dirty="0">
                <a:solidFill>
                  <a:srgbClr val="4C7C8B"/>
                </a:solidFill>
                <a:effectLst>
                  <a:outerShdw blurRad="38100" dist="38100" dir="2700000" algn="tl">
                    <a:srgbClr val="C0C0C0"/>
                  </a:outerShdw>
                </a:effectLst>
              </a:rPr>
              <a:t> - </a:t>
            </a:r>
            <a:r>
              <a:rPr lang="pt-PT" sz="3600" dirty="0" err="1">
                <a:solidFill>
                  <a:srgbClr val="4C7C8B"/>
                </a:solidFill>
                <a:effectLst>
                  <a:outerShdw blurRad="38100" dist="38100" dir="2700000" algn="tl">
                    <a:srgbClr val="C0C0C0"/>
                  </a:outerShdw>
                </a:effectLst>
              </a:rPr>
              <a:t>cryptocurrencies</a:t>
            </a:r>
            <a:endParaRPr lang="pt-PT" sz="3600" dirty="0"/>
          </a:p>
        </p:txBody>
      </p:sp>
      <p:sp>
        <p:nvSpPr>
          <p:cNvPr id="3" name="Content Placeholder 2"/>
          <p:cNvSpPr>
            <a:spLocks noGrp="1"/>
          </p:cNvSpPr>
          <p:nvPr>
            <p:ph sz="quarter" idx="1"/>
          </p:nvPr>
        </p:nvSpPr>
        <p:spPr>
          <a:xfrm>
            <a:off x="914400" y="1196752"/>
            <a:ext cx="7772400" cy="4823048"/>
          </a:xfrm>
        </p:spPr>
        <p:txBody>
          <a:bodyPr/>
          <a:lstStyle/>
          <a:p>
            <a:r>
              <a:rPr lang="en-US" sz="2400" dirty="0"/>
              <a:t>The presentation of the concept.</a:t>
            </a:r>
          </a:p>
          <a:p>
            <a:pPr marL="319088" lvl="1" indent="0">
              <a:spcAft>
                <a:spcPts val="600"/>
              </a:spcAft>
              <a:buNone/>
            </a:pPr>
            <a:r>
              <a:rPr lang="en-US" sz="2200" i="1" dirty="0" err="1"/>
              <a:t>Böhme</a:t>
            </a:r>
            <a:r>
              <a:rPr lang="en-US" sz="2200" i="1" dirty="0"/>
              <a:t>, Christin, Edelman and Moore (2015). </a:t>
            </a:r>
            <a:r>
              <a:rPr lang="en-US" sz="2200" b="1" dirty="0"/>
              <a:t>Bitcoin: economics, technology and governance. </a:t>
            </a:r>
            <a:r>
              <a:rPr lang="pt-PT" sz="2200" dirty="0" err="1"/>
              <a:t>Journal</a:t>
            </a:r>
            <a:r>
              <a:rPr lang="pt-PT" sz="2200" dirty="0"/>
              <a:t> </a:t>
            </a:r>
            <a:r>
              <a:rPr lang="pt-PT" sz="2200" dirty="0" err="1"/>
              <a:t>of</a:t>
            </a:r>
            <a:r>
              <a:rPr lang="pt-PT" sz="2200" dirty="0"/>
              <a:t> </a:t>
            </a:r>
            <a:r>
              <a:rPr lang="pt-PT" sz="2200" dirty="0" err="1"/>
              <a:t>Economic</a:t>
            </a:r>
            <a:r>
              <a:rPr lang="pt-PT" sz="2200" dirty="0"/>
              <a:t> </a:t>
            </a:r>
            <a:r>
              <a:rPr lang="pt-PT" sz="2200" dirty="0" err="1"/>
              <a:t>Perspectives</a:t>
            </a:r>
            <a:r>
              <a:rPr lang="pt-PT" sz="2200" dirty="0"/>
              <a:t>, 29: 2, 213-238</a:t>
            </a:r>
            <a:endParaRPr lang="en-US" sz="2200" dirty="0"/>
          </a:p>
          <a:p>
            <a:pPr>
              <a:spcAft>
                <a:spcPts val="0"/>
              </a:spcAft>
            </a:pPr>
            <a:r>
              <a:rPr lang="en-US" sz="2400" dirty="0"/>
              <a:t>What determines the price of bitcoins</a:t>
            </a:r>
          </a:p>
          <a:p>
            <a:pPr marL="274638" lvl="1" indent="0">
              <a:buNone/>
            </a:pPr>
            <a:r>
              <a:rPr lang="en-US" sz="2000" i="1" dirty="0"/>
              <a:t> </a:t>
            </a:r>
            <a:r>
              <a:rPr lang="en-US" sz="2000" i="1" dirty="0" err="1"/>
              <a:t>Ciaian</a:t>
            </a:r>
            <a:r>
              <a:rPr lang="en-US" sz="2000" i="1" dirty="0"/>
              <a:t>,  </a:t>
            </a:r>
            <a:r>
              <a:rPr lang="en-US" sz="2000" i="1" dirty="0" err="1"/>
              <a:t>Rajcaniova</a:t>
            </a:r>
            <a:r>
              <a:rPr lang="en-US" sz="2000" i="1" dirty="0"/>
              <a:t>, and </a:t>
            </a:r>
            <a:r>
              <a:rPr lang="en-US" sz="2000" i="1" dirty="0" err="1"/>
              <a:t>Kancs</a:t>
            </a:r>
            <a:r>
              <a:rPr lang="en-US" sz="2000" i="1" dirty="0"/>
              <a:t>, (2016).</a:t>
            </a:r>
            <a:r>
              <a:rPr lang="en-US" sz="2000" dirty="0"/>
              <a:t> </a:t>
            </a:r>
            <a:r>
              <a:rPr lang="en-US" sz="2000" b="1" dirty="0"/>
              <a:t>The economics of </a:t>
            </a:r>
            <a:r>
              <a:rPr lang="en-US" sz="2000" b="1" dirty="0" err="1"/>
              <a:t>BitCoin</a:t>
            </a:r>
            <a:r>
              <a:rPr lang="en-US" sz="2000" b="1" dirty="0"/>
              <a:t> price formation.</a:t>
            </a:r>
            <a:r>
              <a:rPr lang="en-US" sz="2000" dirty="0"/>
              <a:t> </a:t>
            </a:r>
            <a:r>
              <a:rPr lang="pt-PT" sz="2000" dirty="0" err="1"/>
              <a:t>Applied</a:t>
            </a:r>
            <a:r>
              <a:rPr lang="pt-PT" sz="2000" dirty="0"/>
              <a:t> </a:t>
            </a:r>
            <a:r>
              <a:rPr lang="pt-PT" sz="2000" dirty="0" err="1"/>
              <a:t>Economics</a:t>
            </a:r>
            <a:r>
              <a:rPr lang="pt-PT" sz="2000" dirty="0"/>
              <a:t>, 48: 19, 1799-1815. </a:t>
            </a:r>
          </a:p>
          <a:p>
            <a:r>
              <a:rPr lang="en-US" sz="2400" dirty="0"/>
              <a:t>The pros and cons of virtual currencies </a:t>
            </a:r>
          </a:p>
          <a:p>
            <a:pPr marL="274638" lvl="1" indent="0">
              <a:buNone/>
            </a:pPr>
            <a:r>
              <a:rPr lang="en-US" sz="2000" i="1" dirty="0" err="1"/>
              <a:t>Mikoɫajewicz</a:t>
            </a:r>
            <a:r>
              <a:rPr lang="en-US" sz="2000" i="1" dirty="0"/>
              <a:t>-Wozniak and </a:t>
            </a:r>
            <a:r>
              <a:rPr lang="en-US" sz="2000" i="1" dirty="0" err="1"/>
              <a:t>Scheibe</a:t>
            </a:r>
            <a:r>
              <a:rPr lang="en-US" sz="2000" dirty="0"/>
              <a:t> (</a:t>
            </a:r>
            <a:r>
              <a:rPr lang="en-US" sz="2000" i="1" dirty="0"/>
              <a:t>2015) </a:t>
            </a:r>
            <a:r>
              <a:rPr lang="en-US" sz="2000" b="1" dirty="0"/>
              <a:t>Virtual currency schemes – the future of financial services </a:t>
            </a:r>
            <a:r>
              <a:rPr lang="en-US" sz="2000" dirty="0"/>
              <a:t>and</a:t>
            </a:r>
            <a:r>
              <a:rPr lang="en-US" sz="2000" i="1" dirty="0"/>
              <a:t> ECB (2015) </a:t>
            </a:r>
            <a:r>
              <a:rPr lang="pt-PT" sz="2000" b="1" dirty="0"/>
              <a:t>Virtual </a:t>
            </a:r>
            <a:r>
              <a:rPr lang="pt-PT" sz="2000" b="1" dirty="0" err="1"/>
              <a:t>currency</a:t>
            </a:r>
            <a:r>
              <a:rPr lang="pt-PT" sz="2000" b="1" dirty="0"/>
              <a:t> </a:t>
            </a:r>
            <a:r>
              <a:rPr lang="pt-PT" sz="2000" b="1" dirty="0" err="1"/>
              <a:t>schemes</a:t>
            </a:r>
            <a:r>
              <a:rPr lang="pt-PT" sz="2000" b="1" dirty="0"/>
              <a:t> – a </a:t>
            </a:r>
            <a:r>
              <a:rPr lang="pt-PT" sz="2000" b="1" dirty="0" err="1"/>
              <a:t>further</a:t>
            </a:r>
            <a:r>
              <a:rPr lang="pt-PT" sz="2000" b="1" dirty="0"/>
              <a:t> </a:t>
            </a:r>
            <a:r>
              <a:rPr lang="pt-PT" sz="2000" b="1" dirty="0" err="1"/>
              <a:t>analysis</a:t>
            </a:r>
            <a:r>
              <a:rPr lang="en-US" sz="2000" i="1" dirty="0"/>
              <a:t> </a:t>
            </a:r>
          </a:p>
          <a:p>
            <a:r>
              <a:rPr lang="en-US" sz="2400" dirty="0"/>
              <a:t>Regulation</a:t>
            </a:r>
            <a:endParaRPr lang="pt-PT" sz="2400"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3</a:t>
            </a:fld>
            <a:endParaRPr lang="pt-PT"/>
          </a:p>
        </p:txBody>
      </p:sp>
    </p:spTree>
    <p:extLst>
      <p:ext uri="{BB962C8B-B14F-4D97-AF65-F5344CB8AC3E}">
        <p14:creationId xmlns:p14="http://schemas.microsoft.com/office/powerpoint/2010/main" val="842306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60648"/>
            <a:ext cx="7772400" cy="5759152"/>
          </a:xfrm>
        </p:spPr>
        <p:txBody>
          <a:bodyPr/>
          <a:lstStyle/>
          <a:p>
            <a:pPr lvl="1"/>
            <a:r>
              <a:rPr lang="en-US" sz="2200" dirty="0"/>
              <a:t>Swiss Financial Market Supervisory Authority – considered means of payment - under Swiss law, Bitcoin is comparable to “foreign currency”- </a:t>
            </a:r>
            <a:r>
              <a:rPr lang="pt-PT" sz="2200" dirty="0"/>
              <a:t>financial </a:t>
            </a:r>
            <a:r>
              <a:rPr lang="pt-PT" sz="2200" dirty="0" err="1"/>
              <a:t>intermediaries</a:t>
            </a:r>
            <a:r>
              <a:rPr lang="pt-PT" sz="2200" dirty="0"/>
              <a:t> </a:t>
            </a:r>
            <a:r>
              <a:rPr lang="pt-PT" sz="2200" dirty="0" err="1"/>
              <a:t>doing</a:t>
            </a:r>
            <a:r>
              <a:rPr lang="pt-PT" sz="2200" dirty="0"/>
              <a:t> business in BC must </a:t>
            </a:r>
            <a:r>
              <a:rPr lang="pt-PT" sz="2200" dirty="0" err="1"/>
              <a:t>comply</a:t>
            </a:r>
            <a:r>
              <a:rPr lang="pt-PT" sz="2200" dirty="0"/>
              <a:t> </a:t>
            </a:r>
            <a:r>
              <a:rPr lang="pt-PT" sz="2200" dirty="0" err="1"/>
              <a:t>with</a:t>
            </a:r>
            <a:r>
              <a:rPr lang="pt-PT" sz="2200" dirty="0"/>
              <a:t> Anti Money </a:t>
            </a:r>
            <a:r>
              <a:rPr lang="pt-PT" sz="2200" dirty="0" err="1"/>
              <a:t>Laundering</a:t>
            </a:r>
            <a:r>
              <a:rPr lang="pt-PT" sz="2200" dirty="0"/>
              <a:t>  rules.</a:t>
            </a:r>
          </a:p>
          <a:p>
            <a:r>
              <a:rPr lang="pt-PT" dirty="0" err="1"/>
              <a:t>Brazil</a:t>
            </a:r>
            <a:r>
              <a:rPr lang="pt-PT" dirty="0"/>
              <a:t> – 2013 – </a:t>
            </a:r>
            <a:r>
              <a:rPr lang="pt-PT" sz="2200" dirty="0" err="1"/>
              <a:t>legislation</a:t>
            </a:r>
            <a:r>
              <a:rPr lang="pt-PT" sz="2200" dirty="0"/>
              <a:t> </a:t>
            </a:r>
            <a:r>
              <a:rPr lang="pt-PT" sz="2200" dirty="0" err="1"/>
              <a:t>legalizing</a:t>
            </a:r>
            <a:r>
              <a:rPr lang="pt-PT" sz="2200" dirty="0"/>
              <a:t> </a:t>
            </a:r>
            <a:r>
              <a:rPr lang="pt-PT" sz="2200" dirty="0" err="1"/>
              <a:t>eletronic</a:t>
            </a:r>
            <a:r>
              <a:rPr lang="pt-PT" sz="2200" dirty="0"/>
              <a:t> </a:t>
            </a:r>
            <a:r>
              <a:rPr lang="pt-PT" sz="2200" dirty="0" err="1"/>
              <a:t>payments</a:t>
            </a:r>
            <a:r>
              <a:rPr lang="pt-PT" sz="2200" dirty="0"/>
              <a:t> </a:t>
            </a:r>
            <a:r>
              <a:rPr lang="pt-PT" sz="2200" dirty="0" err="1"/>
              <a:t>systems</a:t>
            </a:r>
            <a:r>
              <a:rPr lang="pt-PT" sz="2200" dirty="0"/>
              <a:t>, </a:t>
            </a:r>
            <a:r>
              <a:rPr lang="pt-PT" sz="2200" dirty="0" err="1"/>
              <a:t>including</a:t>
            </a:r>
            <a:r>
              <a:rPr lang="pt-PT" sz="2200" dirty="0"/>
              <a:t> VCS.</a:t>
            </a:r>
          </a:p>
          <a:p>
            <a:r>
              <a:rPr lang="pt-PT" dirty="0"/>
              <a:t>China – </a:t>
            </a:r>
            <a:r>
              <a:rPr lang="pt-PT" sz="2200" dirty="0"/>
              <a:t>financial </a:t>
            </a:r>
            <a:r>
              <a:rPr lang="pt-PT" sz="2200" dirty="0" err="1"/>
              <a:t>institutions</a:t>
            </a:r>
            <a:r>
              <a:rPr lang="pt-PT" sz="2200" dirty="0"/>
              <a:t> are </a:t>
            </a:r>
            <a:r>
              <a:rPr lang="pt-PT" sz="2200" dirty="0" err="1"/>
              <a:t>prohibited</a:t>
            </a:r>
            <a:r>
              <a:rPr lang="pt-PT" sz="2200" dirty="0"/>
              <a:t> </a:t>
            </a:r>
            <a:r>
              <a:rPr lang="pt-PT" sz="2200" dirty="0" err="1"/>
              <a:t>from</a:t>
            </a:r>
            <a:r>
              <a:rPr lang="pt-PT" sz="2200" dirty="0"/>
              <a:t> </a:t>
            </a:r>
            <a:r>
              <a:rPr lang="pt-PT" sz="2200" dirty="0" err="1"/>
              <a:t>converting</a:t>
            </a:r>
            <a:r>
              <a:rPr lang="pt-PT" sz="2200" dirty="0"/>
              <a:t> virtual </a:t>
            </a:r>
            <a:r>
              <a:rPr lang="pt-PT" sz="2200" dirty="0" err="1"/>
              <a:t>currencies</a:t>
            </a:r>
            <a:r>
              <a:rPr lang="pt-PT" sz="2200" dirty="0"/>
              <a:t> </a:t>
            </a:r>
            <a:r>
              <a:rPr lang="pt-PT" sz="2200" dirty="0" err="1"/>
              <a:t>into</a:t>
            </a:r>
            <a:r>
              <a:rPr lang="pt-PT" sz="2200" dirty="0"/>
              <a:t> </a:t>
            </a:r>
            <a:r>
              <a:rPr lang="pt-PT" sz="2200" dirty="0" err="1"/>
              <a:t>traditional</a:t>
            </a:r>
            <a:r>
              <a:rPr lang="pt-PT" sz="2200" dirty="0"/>
              <a:t> </a:t>
            </a:r>
            <a:r>
              <a:rPr lang="pt-PT" sz="2200" dirty="0" err="1"/>
              <a:t>currencies</a:t>
            </a:r>
            <a:r>
              <a:rPr lang="pt-PT" sz="2200" dirty="0"/>
              <a:t>; in 2014, </a:t>
            </a:r>
            <a:r>
              <a:rPr lang="en-US" sz="2200" dirty="0"/>
              <a:t>Alibaba - China’s top internet retailer- prohibited the use of Bitcoin on its online shopping platforms. </a:t>
            </a:r>
          </a:p>
          <a:p>
            <a:r>
              <a:rPr lang="en-US" dirty="0"/>
              <a:t>Japan </a:t>
            </a:r>
            <a:r>
              <a:rPr lang="en-US" sz="2200" dirty="0"/>
              <a:t>– Virtual Currency Exchange Operators offering services in Japan have to be registered. To register, it is necessary to have a local business office, as well as a locally residing representative. Engaging in virtual currency exchange services without registration is subject to criminal punishment. Also </a:t>
            </a:r>
            <a:r>
              <a:rPr lang="pt-PT" sz="2200" dirty="0" err="1"/>
              <a:t>minimum</a:t>
            </a:r>
            <a:r>
              <a:rPr lang="pt-PT" sz="2200" dirty="0"/>
              <a:t> capital </a:t>
            </a:r>
            <a:r>
              <a:rPr lang="pt-PT" sz="2200" dirty="0" err="1"/>
              <a:t>requirements</a:t>
            </a:r>
            <a:r>
              <a:rPr lang="pt-PT" sz="2200" dirty="0"/>
              <a:t>  </a:t>
            </a:r>
            <a:r>
              <a:rPr lang="pt-PT" sz="2200" dirty="0" err="1"/>
              <a:t>and</a:t>
            </a:r>
            <a:r>
              <a:rPr lang="pt-PT" sz="2200" dirty="0"/>
              <a:t> </a:t>
            </a:r>
            <a:r>
              <a:rPr lang="pt-PT" sz="2200" dirty="0" err="1"/>
              <a:t>obligation</a:t>
            </a:r>
            <a:r>
              <a:rPr lang="pt-PT" sz="2200" dirty="0"/>
              <a:t> </a:t>
            </a:r>
            <a:r>
              <a:rPr lang="en-US" sz="2200" dirty="0"/>
              <a:t>to implement measures to detect and report potential money laundering activities </a:t>
            </a:r>
            <a:endParaRPr lang="pt-PT" sz="2200" dirty="0"/>
          </a:p>
          <a:p>
            <a:pPr marL="0" indent="0">
              <a:buNone/>
            </a:pPr>
            <a:endParaRPr lang="pt-PT" dirty="0"/>
          </a:p>
        </p:txBody>
      </p:sp>
      <p:sp>
        <p:nvSpPr>
          <p:cNvPr id="4" name="Footer Placeholder 3"/>
          <p:cNvSpPr>
            <a:spLocks noGrp="1"/>
          </p:cNvSpPr>
          <p:nvPr>
            <p:ph type="ftr" sz="quarter" idx="11"/>
          </p:nvPr>
        </p:nvSpPr>
        <p:spPr/>
        <p:txBody>
          <a:bodyPr/>
          <a:lstStyle/>
          <a:p>
            <a:pPr>
              <a:defRPr/>
            </a:pPr>
            <a:r>
              <a:rPr lang="pt-PT" dirty="0" err="1"/>
              <a:t>International</a:t>
            </a:r>
            <a:r>
              <a:rPr lang="pt-PT" dirty="0"/>
              <a:t> Financial </a:t>
            </a:r>
            <a:r>
              <a:rPr lang="pt-PT" dirty="0" err="1"/>
              <a:t>Markets</a:t>
            </a:r>
            <a:r>
              <a:rPr lang="pt-PT" dirty="0"/>
              <a:t>,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30</a:t>
            </a:fld>
            <a:endParaRPr lang="pt-PT"/>
          </a:p>
        </p:txBody>
      </p:sp>
    </p:spTree>
    <p:extLst>
      <p:ext uri="{BB962C8B-B14F-4D97-AF65-F5344CB8AC3E}">
        <p14:creationId xmlns:p14="http://schemas.microsoft.com/office/powerpoint/2010/main" val="2022174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32656"/>
            <a:ext cx="7772400" cy="5687144"/>
          </a:xfrm>
        </p:spPr>
        <p:txBody>
          <a:bodyPr/>
          <a:lstStyle/>
          <a:p>
            <a:pPr marL="0" indent="0">
              <a:buNone/>
            </a:pPr>
            <a:r>
              <a:rPr lang="pt-PT" sz="2800" dirty="0"/>
              <a:t>In general, </a:t>
            </a:r>
            <a:r>
              <a:rPr lang="en-US" sz="2800" dirty="0"/>
              <a:t>without anonymous currency conversion, money launderers or terrorists would find no </a:t>
            </a:r>
            <a:r>
              <a:rPr lang="pt-PT" sz="2800" dirty="0" err="1"/>
              <a:t>advantage</a:t>
            </a:r>
            <a:r>
              <a:rPr lang="pt-PT" sz="2800" dirty="0"/>
              <a:t> in virtual </a:t>
            </a:r>
            <a:r>
              <a:rPr lang="pt-PT" sz="2800" dirty="0" err="1"/>
              <a:t>currencies</a:t>
            </a:r>
            <a:r>
              <a:rPr lang="pt-PT" sz="2800" dirty="0"/>
              <a:t>. – </a:t>
            </a:r>
            <a:r>
              <a:rPr lang="pt-PT" sz="2800" dirty="0" err="1"/>
              <a:t>regulatory</a:t>
            </a:r>
            <a:r>
              <a:rPr lang="pt-PT" sz="2800" dirty="0"/>
              <a:t> </a:t>
            </a:r>
            <a:r>
              <a:rPr lang="pt-PT" sz="2800" dirty="0" err="1"/>
              <a:t>action</a:t>
            </a:r>
            <a:r>
              <a:rPr lang="pt-PT" sz="2800" dirty="0"/>
              <a:t> </a:t>
            </a:r>
            <a:r>
              <a:rPr lang="pt-PT" sz="2800" dirty="0" err="1"/>
              <a:t>on</a:t>
            </a:r>
            <a:r>
              <a:rPr lang="pt-PT" sz="2800" dirty="0"/>
              <a:t> </a:t>
            </a:r>
            <a:r>
              <a:rPr lang="pt-PT" sz="2800" dirty="0" err="1"/>
              <a:t>exchanges</a:t>
            </a:r>
            <a:endParaRPr lang="pt-PT" sz="2800" dirty="0"/>
          </a:p>
          <a:p>
            <a:endParaRPr lang="pt-PT" sz="2800" dirty="0"/>
          </a:p>
          <a:p>
            <a:r>
              <a:rPr lang="pt-PT" sz="2800" dirty="0" err="1"/>
              <a:t>References</a:t>
            </a:r>
            <a:r>
              <a:rPr lang="pt-PT" sz="2800" dirty="0"/>
              <a:t>:</a:t>
            </a:r>
          </a:p>
          <a:p>
            <a:pPr marL="0" indent="0">
              <a:buNone/>
            </a:pPr>
            <a:r>
              <a:rPr lang="pt-PT" sz="2000" dirty="0"/>
              <a:t>Tasca, Paolo, Digital </a:t>
            </a:r>
            <a:r>
              <a:rPr lang="pt-PT" sz="2000" dirty="0" err="1"/>
              <a:t>Currencies</a:t>
            </a:r>
            <a:r>
              <a:rPr lang="pt-PT" sz="2000" dirty="0"/>
              <a:t>: </a:t>
            </a:r>
            <a:r>
              <a:rPr lang="pt-PT" sz="2000" dirty="0" err="1"/>
              <a:t>Principles</a:t>
            </a:r>
            <a:r>
              <a:rPr lang="pt-PT" sz="2000" dirty="0"/>
              <a:t>, </a:t>
            </a:r>
            <a:r>
              <a:rPr lang="pt-PT" sz="2000" dirty="0" err="1"/>
              <a:t>Trends</a:t>
            </a:r>
            <a:r>
              <a:rPr lang="pt-PT" sz="2000" dirty="0"/>
              <a:t>, </a:t>
            </a:r>
            <a:r>
              <a:rPr lang="pt-PT" sz="2000" dirty="0" err="1"/>
              <a:t>Opportunities</a:t>
            </a:r>
            <a:r>
              <a:rPr lang="pt-PT" sz="2000" dirty="0"/>
              <a:t>, </a:t>
            </a:r>
            <a:r>
              <a:rPr lang="pt-PT" sz="2000" dirty="0" err="1"/>
              <a:t>and</a:t>
            </a:r>
            <a:r>
              <a:rPr lang="pt-PT" sz="2000" dirty="0"/>
              <a:t> </a:t>
            </a:r>
            <a:r>
              <a:rPr lang="pt-PT" sz="2000" dirty="0" err="1"/>
              <a:t>Risks</a:t>
            </a:r>
            <a:r>
              <a:rPr lang="pt-PT" sz="2000" dirty="0"/>
              <a:t> (</a:t>
            </a:r>
            <a:r>
              <a:rPr lang="pt-PT" sz="2000" dirty="0" err="1"/>
              <a:t>September</a:t>
            </a:r>
            <a:r>
              <a:rPr lang="pt-PT" sz="2000" dirty="0"/>
              <a:t> 7, 2015). </a:t>
            </a:r>
            <a:r>
              <a:rPr lang="pt-PT" sz="2000" dirty="0" err="1"/>
              <a:t>Available</a:t>
            </a:r>
            <a:r>
              <a:rPr lang="pt-PT" sz="2000" dirty="0"/>
              <a:t> </a:t>
            </a:r>
            <a:r>
              <a:rPr lang="pt-PT" sz="2000" dirty="0" err="1"/>
              <a:t>at</a:t>
            </a:r>
            <a:r>
              <a:rPr lang="pt-PT" sz="2000" dirty="0"/>
              <a:t>  </a:t>
            </a:r>
            <a:endParaRPr lang="pt-PT" sz="2000" u="sng" dirty="0"/>
          </a:p>
          <a:p>
            <a:pPr marL="0" indent="0">
              <a:buNone/>
            </a:pPr>
            <a:r>
              <a:rPr lang="pt-PT" sz="2000" u="sng" dirty="0">
                <a:hlinkClick r:id="rId2"/>
              </a:rPr>
              <a:t>http://dx.doi.org/10.2139/ssrn.2657598</a:t>
            </a:r>
            <a:endParaRPr lang="pt-PT" sz="2000" dirty="0"/>
          </a:p>
          <a:p>
            <a:pPr marL="0" indent="0">
              <a:buNone/>
            </a:pPr>
            <a:r>
              <a:rPr lang="en-US" sz="2400" dirty="0"/>
              <a:t>ECB (2015) </a:t>
            </a:r>
            <a:r>
              <a:rPr lang="pt-PT" sz="2000" b="1" dirty="0"/>
              <a:t>Virtual </a:t>
            </a:r>
            <a:r>
              <a:rPr lang="pt-PT" sz="2000" b="1" dirty="0" err="1"/>
              <a:t>currency</a:t>
            </a:r>
            <a:r>
              <a:rPr lang="pt-PT" sz="2000" b="1" dirty="0"/>
              <a:t> </a:t>
            </a:r>
            <a:r>
              <a:rPr lang="pt-PT" sz="2000" b="1" dirty="0" err="1"/>
              <a:t>schemes</a:t>
            </a:r>
            <a:r>
              <a:rPr lang="pt-PT" sz="2000" b="1" dirty="0"/>
              <a:t> – a </a:t>
            </a:r>
            <a:r>
              <a:rPr lang="pt-PT" sz="2000" b="1" dirty="0" err="1"/>
              <a:t>further</a:t>
            </a:r>
            <a:r>
              <a:rPr lang="pt-PT" sz="2000" b="1" dirty="0"/>
              <a:t> </a:t>
            </a:r>
            <a:r>
              <a:rPr lang="pt-PT" sz="2000" b="1" dirty="0" err="1"/>
              <a:t>analysis</a:t>
            </a:r>
            <a:r>
              <a:rPr lang="en-US" sz="2400" i="1" dirty="0"/>
              <a:t> </a:t>
            </a:r>
          </a:p>
          <a:p>
            <a:pPr marL="0" indent="0">
              <a:buNone/>
            </a:pPr>
            <a:endParaRPr lang="pt-PT" sz="2000" dirty="0"/>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31</a:t>
            </a:fld>
            <a:endParaRPr lang="pt-PT"/>
          </a:p>
        </p:txBody>
      </p:sp>
    </p:spTree>
    <p:extLst>
      <p:ext uri="{BB962C8B-B14F-4D97-AF65-F5344CB8AC3E}">
        <p14:creationId xmlns:p14="http://schemas.microsoft.com/office/powerpoint/2010/main" val="195831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701988"/>
            <a:ext cx="7772400" cy="5317812"/>
          </a:xfrm>
        </p:spPr>
        <p:txBody>
          <a:bodyPr/>
          <a:lstStyle/>
          <a:p>
            <a:r>
              <a:rPr lang="pt-PT" dirty="0"/>
              <a:t>Virtual currency created in </a:t>
            </a:r>
            <a:r>
              <a:rPr lang="pt-PT" dirty="0" smtClean="0"/>
              <a:t>2009 - </a:t>
            </a:r>
            <a:r>
              <a:rPr lang="pt-PT" dirty="0" err="1"/>
              <a:t>Satoshi</a:t>
            </a:r>
            <a:r>
              <a:rPr lang="pt-PT" dirty="0"/>
              <a:t> </a:t>
            </a:r>
            <a:r>
              <a:rPr lang="pt-PT" dirty="0" err="1" smtClean="0"/>
              <a:t>Nakamoto</a:t>
            </a:r>
            <a:r>
              <a:rPr lang="pt-PT" dirty="0" smtClean="0"/>
              <a:t>-</a:t>
            </a:r>
            <a:r>
              <a:rPr lang="pt-PT" dirty="0" smtClean="0"/>
              <a:t> </a:t>
            </a:r>
            <a:r>
              <a:rPr lang="pt-PT" dirty="0"/>
              <a:t>with no centralized authority.</a:t>
            </a:r>
          </a:p>
          <a:p>
            <a:r>
              <a:rPr lang="pt-PT" dirty="0"/>
              <a:t>How are </a:t>
            </a:r>
            <a:r>
              <a:rPr lang="pt-PT" dirty="0" err="1"/>
              <a:t>bitcoins</a:t>
            </a:r>
            <a:r>
              <a:rPr lang="pt-PT" dirty="0"/>
              <a:t> </a:t>
            </a:r>
            <a:r>
              <a:rPr lang="pt-PT" dirty="0" err="1" smtClean="0"/>
              <a:t>used</a:t>
            </a:r>
            <a:r>
              <a:rPr lang="pt-PT" dirty="0" smtClean="0"/>
              <a:t>?</a:t>
            </a:r>
            <a:endParaRPr lang="pt-PT" dirty="0"/>
          </a:p>
          <a:p>
            <a:pPr lvl="1"/>
            <a:r>
              <a:rPr lang="pt-PT" sz="2200" dirty="0"/>
              <a:t>Anyone can create a bitcoin account, without charge. The software can be freely downloaded. People do not have to provide true identity, only a </a:t>
            </a:r>
            <a:r>
              <a:rPr lang="pt-PT" sz="2200" dirty="0" err="1" smtClean="0"/>
              <a:t>pseudonym</a:t>
            </a:r>
            <a:r>
              <a:rPr lang="pt-PT" sz="2200" dirty="0" smtClean="0"/>
              <a:t>.</a:t>
            </a:r>
            <a:endParaRPr lang="pt-PT" sz="2200" dirty="0"/>
          </a:p>
          <a:p>
            <a:pPr lvl="1"/>
            <a:r>
              <a:rPr lang="pt-PT" sz="2200" dirty="0" err="1"/>
              <a:t>Each</a:t>
            </a:r>
            <a:r>
              <a:rPr lang="pt-PT" sz="2200" dirty="0"/>
              <a:t> </a:t>
            </a:r>
            <a:r>
              <a:rPr lang="pt-PT" sz="2200" dirty="0" err="1" smtClean="0"/>
              <a:t>computer</a:t>
            </a:r>
            <a:r>
              <a:rPr lang="pt-PT" sz="2200" dirty="0" smtClean="0"/>
              <a:t> </a:t>
            </a:r>
            <a:r>
              <a:rPr lang="pt-PT" sz="2200" dirty="0" err="1" smtClean="0"/>
              <a:t>running</a:t>
            </a:r>
            <a:r>
              <a:rPr lang="pt-PT" sz="2200" dirty="0" smtClean="0"/>
              <a:t> </a:t>
            </a:r>
            <a:r>
              <a:rPr lang="pt-PT" sz="2200" dirty="0" err="1" smtClean="0"/>
              <a:t>the</a:t>
            </a:r>
            <a:r>
              <a:rPr lang="pt-PT" sz="2200" dirty="0" smtClean="0"/>
              <a:t> software </a:t>
            </a:r>
            <a:r>
              <a:rPr lang="pt-PT" sz="2200" dirty="0" err="1" smtClean="0"/>
              <a:t>corresponds</a:t>
            </a:r>
            <a:r>
              <a:rPr lang="pt-PT" sz="2200" dirty="0" smtClean="0"/>
              <a:t> </a:t>
            </a:r>
            <a:r>
              <a:rPr lang="pt-PT" sz="2200" dirty="0"/>
              <a:t>to a </a:t>
            </a:r>
            <a:r>
              <a:rPr lang="pt-PT" sz="2200" b="1" dirty="0"/>
              <a:t>node</a:t>
            </a:r>
            <a:r>
              <a:rPr lang="pt-PT" sz="2200" dirty="0"/>
              <a:t> in a </a:t>
            </a:r>
            <a:r>
              <a:rPr lang="pt-PT" sz="2200" dirty="0" err="1"/>
              <a:t>peer</a:t>
            </a:r>
            <a:r>
              <a:rPr lang="pt-PT" sz="2200" dirty="0"/>
              <a:t>-to-</a:t>
            </a:r>
            <a:r>
              <a:rPr lang="pt-PT" sz="2200" dirty="0" err="1"/>
              <a:t>peer</a:t>
            </a:r>
            <a:r>
              <a:rPr lang="pt-PT" sz="2200" dirty="0"/>
              <a:t> </a:t>
            </a:r>
            <a:r>
              <a:rPr lang="pt-PT" sz="2200" dirty="0" err="1"/>
              <a:t>Bitcoin</a:t>
            </a:r>
            <a:r>
              <a:rPr lang="pt-PT" sz="2200" dirty="0"/>
              <a:t> network</a:t>
            </a:r>
            <a:r>
              <a:rPr lang="pt-PT" sz="2200" dirty="0" smtClean="0"/>
              <a:t>.</a:t>
            </a:r>
          </a:p>
          <a:p>
            <a:pPr lvl="1"/>
            <a:r>
              <a:rPr lang="pt-PT" sz="2200" dirty="0" err="1" smtClean="0"/>
              <a:t>Each</a:t>
            </a:r>
            <a:r>
              <a:rPr lang="pt-PT" sz="2200" dirty="0" smtClean="0"/>
              <a:t> </a:t>
            </a:r>
            <a:r>
              <a:rPr lang="pt-PT" sz="2200" dirty="0" err="1" smtClean="0"/>
              <a:t>bitcoin</a:t>
            </a:r>
            <a:r>
              <a:rPr lang="pt-PT" sz="2200" dirty="0" smtClean="0"/>
              <a:t> </a:t>
            </a:r>
            <a:r>
              <a:rPr lang="pt-PT" sz="2200" dirty="0" err="1" smtClean="0"/>
              <a:t>has</a:t>
            </a:r>
            <a:r>
              <a:rPr lang="pt-PT" sz="2200" dirty="0" smtClean="0"/>
              <a:t> </a:t>
            </a:r>
            <a:r>
              <a:rPr lang="pt-PT" sz="2200" dirty="0" err="1" smtClean="0"/>
              <a:t>an</a:t>
            </a:r>
            <a:r>
              <a:rPr lang="pt-PT" sz="2200" dirty="0" smtClean="0"/>
              <a:t> </a:t>
            </a:r>
            <a:r>
              <a:rPr lang="pt-PT" sz="2200" dirty="0" err="1" smtClean="0"/>
              <a:t>identified</a:t>
            </a:r>
            <a:r>
              <a:rPr lang="pt-PT" sz="2200" dirty="0" smtClean="0"/>
              <a:t> </a:t>
            </a:r>
            <a:r>
              <a:rPr lang="pt-PT" sz="2200" dirty="0" err="1" smtClean="0"/>
              <a:t>path</a:t>
            </a:r>
            <a:r>
              <a:rPr lang="pt-PT" sz="2200" dirty="0" smtClean="0"/>
              <a:t> </a:t>
            </a:r>
            <a:r>
              <a:rPr lang="pt-PT" sz="2200" dirty="0" err="1" smtClean="0"/>
              <a:t>from</a:t>
            </a:r>
            <a:r>
              <a:rPr lang="pt-PT" sz="2200" dirty="0" smtClean="0"/>
              <a:t> </a:t>
            </a:r>
            <a:r>
              <a:rPr lang="pt-PT" sz="2200" dirty="0" err="1" smtClean="0"/>
              <a:t>the</a:t>
            </a:r>
            <a:r>
              <a:rPr lang="pt-PT" sz="2200" dirty="0" smtClean="0"/>
              <a:t> </a:t>
            </a:r>
            <a:r>
              <a:rPr lang="pt-PT" sz="2200" dirty="0" err="1" smtClean="0"/>
              <a:t>start</a:t>
            </a:r>
            <a:r>
              <a:rPr lang="pt-PT" sz="2200" dirty="0" smtClean="0"/>
              <a:t> </a:t>
            </a:r>
            <a:r>
              <a:rPr lang="pt-PT" sz="2200" dirty="0" err="1" smtClean="0"/>
              <a:t>of</a:t>
            </a:r>
            <a:r>
              <a:rPr lang="pt-PT" sz="2200" dirty="0" smtClean="0"/>
              <a:t> </a:t>
            </a:r>
            <a:r>
              <a:rPr lang="pt-PT" sz="2200" dirty="0" err="1" smtClean="0"/>
              <a:t>its</a:t>
            </a:r>
            <a:r>
              <a:rPr lang="pt-PT" sz="2200" dirty="0" smtClean="0"/>
              <a:t> </a:t>
            </a:r>
            <a:r>
              <a:rPr lang="pt-PT" sz="2200" dirty="0" err="1" smtClean="0"/>
              <a:t>circulation</a:t>
            </a:r>
            <a:r>
              <a:rPr lang="pt-PT" sz="2200" dirty="0" smtClean="0"/>
              <a:t>. </a:t>
            </a:r>
            <a:r>
              <a:rPr lang="en-US" sz="2200" dirty="0"/>
              <a:t>Each bitcoin consists of a unique chain of digital signatures </a:t>
            </a:r>
            <a:r>
              <a:rPr lang="en-US" sz="2200" dirty="0" smtClean="0"/>
              <a:t>stored </a:t>
            </a:r>
            <a:r>
              <a:rPr lang="en-US" sz="2200" dirty="0"/>
              <a:t>in a digital wallet installed on the user’s computer. </a:t>
            </a:r>
            <a:endParaRPr lang="en-US" sz="2200" dirty="0" smtClean="0"/>
          </a:p>
          <a:p>
            <a:pPr lvl="1"/>
            <a:endParaRPr lang="pt-PT" sz="2200" dirty="0"/>
          </a:p>
          <a:p>
            <a:endParaRPr lang="pt-PT" dirty="0"/>
          </a:p>
        </p:txBody>
      </p:sp>
      <p:sp>
        <p:nvSpPr>
          <p:cNvPr id="4" name="Footer Placeholder 3"/>
          <p:cNvSpPr>
            <a:spLocks noGrp="1"/>
          </p:cNvSpPr>
          <p:nvPr>
            <p:ph type="ftr" sz="quarter" idx="11"/>
          </p:nvPr>
        </p:nvSpPr>
        <p:spPr/>
        <p:txBody>
          <a:bodyPr/>
          <a:lstStyle/>
          <a:p>
            <a:pPr>
              <a:defRPr/>
            </a:pPr>
            <a:r>
              <a:rPr lang="pt-PT" dirty="0" err="1"/>
              <a:t>International</a:t>
            </a:r>
            <a:r>
              <a:rPr lang="pt-PT" dirty="0"/>
              <a:t> Financial </a:t>
            </a:r>
            <a:r>
              <a:rPr lang="pt-PT" dirty="0" err="1"/>
              <a:t>Markets</a:t>
            </a:r>
            <a:r>
              <a:rPr lang="pt-PT" dirty="0"/>
              <a:t>,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4</a:t>
            </a:fld>
            <a:endParaRPr lang="pt-PT"/>
          </a:p>
        </p:txBody>
      </p:sp>
      <p:sp>
        <p:nvSpPr>
          <p:cNvPr id="2" name="TextBox 1">
            <a:extLst>
              <a:ext uri="{FF2B5EF4-FFF2-40B4-BE49-F238E27FC236}">
                <a16:creationId xmlns:a16="http://schemas.microsoft.com/office/drawing/2014/main" xmlns="" id="{52F5373D-6D9F-47A6-882D-F6EF3E57F21F}"/>
              </a:ext>
            </a:extLst>
          </p:cNvPr>
          <p:cNvSpPr txBox="1"/>
          <p:nvPr/>
        </p:nvSpPr>
        <p:spPr>
          <a:xfrm>
            <a:off x="827584" y="332656"/>
            <a:ext cx="5472608" cy="369332"/>
          </a:xfrm>
          <a:prstGeom prst="rect">
            <a:avLst/>
          </a:prstGeom>
          <a:noFill/>
        </p:spPr>
        <p:txBody>
          <a:bodyPr wrap="square" rtlCol="0">
            <a:spAutoFit/>
          </a:bodyPr>
          <a:lstStyle/>
          <a:p>
            <a:r>
              <a:rPr lang="pt-PT" dirty="0">
                <a:solidFill>
                  <a:srgbClr val="4C7C8B"/>
                </a:solidFill>
                <a:effectLst>
                  <a:outerShdw blurRad="38100" dist="38100" dir="2700000" algn="tl">
                    <a:srgbClr val="C0C0C0"/>
                  </a:outerShdw>
                </a:effectLst>
              </a:rPr>
              <a:t>BITCOIN</a:t>
            </a:r>
            <a:endParaRPr lang="pt-PT" dirty="0"/>
          </a:p>
        </p:txBody>
      </p:sp>
    </p:spTree>
    <p:extLst>
      <p:ext uri="{BB962C8B-B14F-4D97-AF65-F5344CB8AC3E}">
        <p14:creationId xmlns:p14="http://schemas.microsoft.com/office/powerpoint/2010/main" val="2914764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5</a:t>
            </a:fld>
            <a:endParaRPr lang="pt-PT"/>
          </a:p>
        </p:txBody>
      </p:sp>
      <p:pic>
        <p:nvPicPr>
          <p:cNvPr id="2050" name="Picture 2" descr="https://cdn-images-1.medium.com/max/1600/1*TKs780EbWQBbeyfclRcGBQ.jpe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1645" y="692696"/>
            <a:ext cx="3641576" cy="3641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51920" y="252591"/>
            <a:ext cx="4608512" cy="6186309"/>
          </a:xfrm>
          <a:prstGeom prst="rect">
            <a:avLst/>
          </a:prstGeom>
          <a:noFill/>
        </p:spPr>
        <p:txBody>
          <a:bodyPr wrap="square" rtlCol="0">
            <a:spAutoFit/>
          </a:bodyPr>
          <a:lstStyle/>
          <a:p>
            <a:pPr marL="285750" indent="-285750">
              <a:buFont typeface="Arial" panose="020B0604020202020204" pitchFamily="34" charset="0"/>
              <a:buChar char="•"/>
            </a:pPr>
            <a:r>
              <a:rPr lang="en-US" dirty="0"/>
              <a:t>Throughout the years Satoshi wrote thousands of posts and emails and most of which are publicly available. </a:t>
            </a:r>
          </a:p>
          <a:p>
            <a:pPr marL="285750" indent="-285750">
              <a:buFont typeface="Arial" panose="020B0604020202020204" pitchFamily="34" charset="0"/>
              <a:buChar char="•"/>
            </a:pPr>
            <a:r>
              <a:rPr lang="en-US" dirty="0"/>
              <a:t>The National Security Agency  was able to the use the ‘writer invariant’ method of </a:t>
            </a:r>
            <a:r>
              <a:rPr lang="en-US" dirty="0" err="1"/>
              <a:t>stylometry</a:t>
            </a:r>
            <a:r>
              <a:rPr lang="en-US" dirty="0"/>
              <a:t> to compare Satoshi’s ‘known’ writings with trillions of writing samples from people across the globe. </a:t>
            </a:r>
          </a:p>
          <a:p>
            <a:pPr marL="285750" indent="-285750">
              <a:buFont typeface="Arial" panose="020B0604020202020204" pitchFamily="34" charset="0"/>
              <a:buChar char="•"/>
            </a:pPr>
            <a:r>
              <a:rPr lang="en-US" dirty="0"/>
              <a:t>By taking Satoshi’s texts and finding the 50 most common words, the NSA was able to break down his text into 5,000 word chunks and </a:t>
            </a:r>
            <a:r>
              <a:rPr lang="en-US" dirty="0" err="1"/>
              <a:t>analyse</a:t>
            </a:r>
            <a:r>
              <a:rPr lang="en-US" dirty="0"/>
              <a:t> each to find the frequency of those 50 words. This would result in a unique 50-number identifier for each chunk. </a:t>
            </a:r>
          </a:p>
          <a:p>
            <a:pPr marL="285750" indent="-285750">
              <a:buFont typeface="Arial" panose="020B0604020202020204" pitchFamily="34" charset="0"/>
              <a:buChar char="•"/>
            </a:pPr>
            <a:r>
              <a:rPr lang="en-US" dirty="0"/>
              <a:t>The NSA then placed each of these numbers into a 50-dimensional space and flatten them into a plane using principal components analysis. The result is a ‘fingerprint’ for anything written by Satoshi that could easily be compared to any other writing.</a:t>
            </a:r>
            <a:endParaRPr lang="pt-PT" dirty="0"/>
          </a:p>
        </p:txBody>
      </p:sp>
    </p:spTree>
    <p:extLst>
      <p:ext uri="{BB962C8B-B14F-4D97-AF65-F5344CB8AC3E}">
        <p14:creationId xmlns:p14="http://schemas.microsoft.com/office/powerpoint/2010/main" val="1621710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5576" y="332656"/>
            <a:ext cx="7834064" cy="5544616"/>
          </a:xfrm>
        </p:spPr>
        <p:txBody>
          <a:bodyPr/>
          <a:lstStyle/>
          <a:p>
            <a:pPr lvl="1"/>
            <a:r>
              <a:rPr lang="en-US" sz="2200" dirty="0"/>
              <a:t>Public-private CRYPTOGRAPHY – messages are encrypted with a </a:t>
            </a:r>
            <a:r>
              <a:rPr lang="en-US" sz="2200" u="sng" dirty="0"/>
              <a:t>public </a:t>
            </a:r>
            <a:r>
              <a:rPr lang="en-US" sz="2200" u="sng" dirty="0" smtClean="0"/>
              <a:t>key</a:t>
            </a:r>
            <a:r>
              <a:rPr lang="en-US" sz="2200" dirty="0" smtClean="0"/>
              <a:t>- code </a:t>
            </a:r>
            <a:r>
              <a:rPr lang="en-US" sz="2200" dirty="0"/>
              <a:t>which </a:t>
            </a:r>
            <a:r>
              <a:rPr lang="en-US" sz="2200" dirty="0" smtClean="0"/>
              <a:t>is used </a:t>
            </a:r>
            <a:r>
              <a:rPr lang="en-US" sz="2200" dirty="0"/>
              <a:t>to associate each digital </a:t>
            </a:r>
            <a:r>
              <a:rPr lang="en-US" sz="2200" dirty="0" smtClean="0"/>
              <a:t>coin token </a:t>
            </a:r>
            <a:r>
              <a:rPr lang="en-US" sz="2200" dirty="0"/>
              <a:t>with some anonymous “owner” </a:t>
            </a:r>
            <a:r>
              <a:rPr lang="en-US" sz="2200" dirty="0" smtClean="0"/>
              <a:t>– and a </a:t>
            </a:r>
            <a:r>
              <a:rPr lang="en-US" sz="2200" u="sng" dirty="0" smtClean="0"/>
              <a:t>private key </a:t>
            </a:r>
            <a:r>
              <a:rPr lang="en-US" sz="2200" dirty="0" smtClean="0"/>
              <a:t> - code</a:t>
            </a:r>
            <a:r>
              <a:rPr lang="en-US" sz="2200" dirty="0"/>
              <a:t>, known only to the “owner</a:t>
            </a:r>
            <a:r>
              <a:rPr lang="en-US" sz="2200" dirty="0" smtClean="0"/>
              <a:t>”, </a:t>
            </a:r>
            <a:r>
              <a:rPr lang="en-US" sz="2200" dirty="0"/>
              <a:t>which is required to be entered by the </a:t>
            </a:r>
            <a:r>
              <a:rPr lang="en-US" sz="2200" dirty="0" smtClean="0"/>
              <a:t>“owner” </a:t>
            </a:r>
            <a:r>
              <a:rPr lang="en-US" sz="2200" dirty="0"/>
              <a:t>to </a:t>
            </a:r>
            <a:r>
              <a:rPr lang="en-US" sz="2200" dirty="0" smtClean="0"/>
              <a:t>transfer ownership </a:t>
            </a:r>
            <a:r>
              <a:rPr lang="en-US" sz="2200" dirty="0"/>
              <a:t>to another party. Loss of the private key means loss of digital tokens </a:t>
            </a:r>
            <a:r>
              <a:rPr lang="en-US" sz="2200" dirty="0" smtClean="0"/>
              <a:t>(similar to burning bank </a:t>
            </a:r>
            <a:r>
              <a:rPr lang="en-US" sz="2200" dirty="0"/>
              <a:t>notes). 	</a:t>
            </a:r>
            <a:endParaRPr lang="en-US" sz="2200" dirty="0" smtClean="0"/>
          </a:p>
          <a:p>
            <a:pPr lvl="1"/>
            <a:r>
              <a:rPr lang="en-US" sz="2200" dirty="0" smtClean="0"/>
              <a:t>Every </a:t>
            </a:r>
            <a:r>
              <a:rPr lang="en-US" sz="2200" dirty="0"/>
              <a:t>transaction has a different </a:t>
            </a:r>
            <a:r>
              <a:rPr lang="en-US" sz="2200" u="sng" dirty="0"/>
              <a:t>digital </a:t>
            </a:r>
            <a:r>
              <a:rPr lang="en-US" sz="2200" u="sng" dirty="0" smtClean="0"/>
              <a:t>signature</a:t>
            </a:r>
            <a:r>
              <a:rPr lang="en-US" sz="2200" dirty="0" smtClean="0"/>
              <a:t>: a combination of the private key with the </a:t>
            </a:r>
            <a:r>
              <a:rPr lang="en-US" sz="2200" dirty="0"/>
              <a:t>original transaction </a:t>
            </a:r>
            <a:r>
              <a:rPr lang="en-US" sz="2200" dirty="0" smtClean="0"/>
              <a:t>data.</a:t>
            </a:r>
          </a:p>
          <a:p>
            <a:pPr lvl="1"/>
            <a:r>
              <a:rPr lang="en-US" sz="2200" dirty="0"/>
              <a:t>The </a:t>
            </a:r>
            <a:r>
              <a:rPr lang="en-US" sz="2200" u="sng" dirty="0"/>
              <a:t>private key </a:t>
            </a:r>
            <a:r>
              <a:rPr lang="en-US" sz="2200" dirty="0" smtClean="0"/>
              <a:t>is </a:t>
            </a:r>
            <a:r>
              <a:rPr lang="en-US" sz="2200" dirty="0"/>
              <a:t>used to mathematically derive the </a:t>
            </a:r>
            <a:r>
              <a:rPr lang="en-US" sz="2200" u="sng" dirty="0"/>
              <a:t>public </a:t>
            </a:r>
            <a:r>
              <a:rPr lang="en-US" sz="2200" u="sng" dirty="0" smtClean="0"/>
              <a:t>key</a:t>
            </a:r>
            <a:r>
              <a:rPr lang="en-US" sz="2200" dirty="0" smtClean="0"/>
              <a:t>. </a:t>
            </a:r>
            <a:r>
              <a:rPr lang="en-US" sz="2200" dirty="0"/>
              <a:t>I</a:t>
            </a:r>
            <a:r>
              <a:rPr lang="en-US" sz="2200" dirty="0" smtClean="0"/>
              <a:t>t </a:t>
            </a:r>
            <a:r>
              <a:rPr lang="en-US" sz="2200" dirty="0"/>
              <a:t>is very difficult to “reverse” the algorithm to accomplish the opposite.</a:t>
            </a:r>
            <a:endParaRPr lang="en-US" sz="2200" dirty="0" smtClean="0"/>
          </a:p>
          <a:p>
            <a:pPr lvl="1"/>
            <a:r>
              <a:rPr lang="en-US" sz="2200" dirty="0" smtClean="0"/>
              <a:t>Once </a:t>
            </a:r>
            <a:r>
              <a:rPr lang="en-US" sz="2200" dirty="0"/>
              <a:t>the transaction is signed by the owner, the transaction is sent to the memory pool </a:t>
            </a:r>
            <a:r>
              <a:rPr lang="en-US" sz="2200" dirty="0" smtClean="0"/>
              <a:t>(</a:t>
            </a:r>
            <a:r>
              <a:rPr lang="en-US" sz="2200" dirty="0"/>
              <a:t>broadcast to all nodes </a:t>
            </a:r>
            <a:r>
              <a:rPr lang="en-US" sz="2200" dirty="0" smtClean="0"/>
              <a:t>in </a:t>
            </a:r>
            <a:r>
              <a:rPr lang="en-US" sz="2200" dirty="0"/>
              <a:t>the </a:t>
            </a:r>
            <a:r>
              <a:rPr lang="en-US" sz="2200" dirty="0" smtClean="0"/>
              <a:t>network) where </a:t>
            </a:r>
            <a:r>
              <a:rPr lang="en-US" sz="2200" dirty="0"/>
              <a:t>it sits to be processed by miners. </a:t>
            </a:r>
            <a:endParaRPr lang="en-US" sz="2200" dirty="0" smtClean="0"/>
          </a:p>
        </p:txBody>
      </p:sp>
      <p:sp>
        <p:nvSpPr>
          <p:cNvPr id="4" name="Footer Placeholder 3"/>
          <p:cNvSpPr>
            <a:spLocks noGrp="1"/>
          </p:cNvSpPr>
          <p:nvPr>
            <p:ph type="ftr" sz="quarter" idx="11"/>
          </p:nvPr>
        </p:nvSpPr>
        <p:spPr/>
        <p:txBody>
          <a:bodyPr/>
          <a:lstStyle/>
          <a:p>
            <a:pPr>
              <a:defRPr/>
            </a:pPr>
            <a:r>
              <a:rPr lang="pt-PT" dirty="0" err="1"/>
              <a:t>International</a:t>
            </a:r>
            <a:r>
              <a:rPr lang="pt-PT" dirty="0"/>
              <a:t> Financial </a:t>
            </a:r>
            <a:r>
              <a:rPr lang="pt-PT" dirty="0" err="1"/>
              <a:t>Markets</a:t>
            </a:r>
            <a:r>
              <a:rPr lang="pt-PT" dirty="0"/>
              <a:t>,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6</a:t>
            </a:fld>
            <a:endParaRPr lang="pt-PT"/>
          </a:p>
        </p:txBody>
      </p:sp>
    </p:spTree>
    <p:extLst>
      <p:ext uri="{BB962C8B-B14F-4D97-AF65-F5344CB8AC3E}">
        <p14:creationId xmlns:p14="http://schemas.microsoft.com/office/powerpoint/2010/main" val="3248388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84499" y="332656"/>
            <a:ext cx="7772400" cy="5852877"/>
          </a:xfrm>
        </p:spPr>
        <p:txBody>
          <a:bodyPr/>
          <a:lstStyle/>
          <a:p>
            <a:pPr>
              <a:spcBef>
                <a:spcPts val="300"/>
              </a:spcBef>
              <a:buClr>
                <a:schemeClr val="accent2"/>
              </a:buClr>
            </a:pPr>
            <a:r>
              <a:rPr lang="en-US" sz="2200" dirty="0" smtClean="0"/>
              <a:t>To prevent that users send </a:t>
            </a:r>
            <a:r>
              <a:rPr lang="en-US" sz="2200" dirty="0"/>
              <a:t>out more Bitcoins than </a:t>
            </a:r>
            <a:endParaRPr lang="en-US" sz="2200" dirty="0" smtClean="0"/>
          </a:p>
          <a:p>
            <a:pPr marL="0" indent="0">
              <a:spcBef>
                <a:spcPts val="300"/>
              </a:spcBef>
              <a:buClr>
                <a:schemeClr val="accent2"/>
              </a:buClr>
              <a:buNone/>
            </a:pPr>
            <a:r>
              <a:rPr lang="en-US" sz="2200" dirty="0" smtClean="0"/>
              <a:t>they have</a:t>
            </a:r>
            <a:r>
              <a:rPr lang="en-US" sz="2200" dirty="0"/>
              <a:t>, </a:t>
            </a:r>
            <a:r>
              <a:rPr lang="en-US" sz="2200" dirty="0" smtClean="0"/>
              <a:t>the </a:t>
            </a:r>
            <a:r>
              <a:rPr lang="en-US" sz="2200" dirty="0"/>
              <a:t>network decides </a:t>
            </a:r>
            <a:r>
              <a:rPr lang="en-US" sz="2200" dirty="0"/>
              <a:t>which transactions </a:t>
            </a:r>
            <a:r>
              <a:rPr lang="en-US" sz="2200" dirty="0" smtClean="0"/>
              <a:t>are</a:t>
            </a:r>
          </a:p>
          <a:p>
            <a:pPr marL="0" indent="0">
              <a:spcBef>
                <a:spcPts val="300"/>
              </a:spcBef>
              <a:buClr>
                <a:schemeClr val="accent2"/>
              </a:buClr>
              <a:buNone/>
            </a:pPr>
            <a:r>
              <a:rPr lang="en-US" sz="2200" dirty="0" smtClean="0"/>
              <a:t>valid through </a:t>
            </a:r>
            <a:r>
              <a:rPr lang="en-US" sz="2200" dirty="0"/>
              <a:t>a process </a:t>
            </a:r>
            <a:r>
              <a:rPr lang="en-US" sz="2200" dirty="0" smtClean="0"/>
              <a:t>called </a:t>
            </a:r>
            <a:r>
              <a:rPr lang="en-US" sz="2200" b="1" dirty="0" smtClean="0"/>
              <a:t>mining.</a:t>
            </a:r>
            <a:r>
              <a:rPr lang="en-US" sz="2200" dirty="0" smtClean="0"/>
              <a:t> </a:t>
            </a:r>
          </a:p>
          <a:p>
            <a:pPr>
              <a:spcBef>
                <a:spcPts val="300"/>
              </a:spcBef>
              <a:buClr>
                <a:schemeClr val="accent2"/>
              </a:buClr>
            </a:pPr>
            <a:r>
              <a:rPr lang="en-US" sz="2200" dirty="0" smtClean="0"/>
              <a:t>Every new transaction sent to the public bitcoin network</a:t>
            </a:r>
          </a:p>
          <a:p>
            <a:pPr marL="0" indent="0">
              <a:spcBef>
                <a:spcPts val="300"/>
              </a:spcBef>
              <a:buClr>
                <a:schemeClr val="accent2"/>
              </a:buClr>
              <a:buNone/>
            </a:pPr>
            <a:r>
              <a:rPr lang="en-US" sz="2200" dirty="0" smtClean="0"/>
              <a:t> is periodically grouped together in a </a:t>
            </a:r>
            <a:r>
              <a:rPr lang="en-US" sz="2200" b="1" dirty="0" smtClean="0"/>
              <a:t>block </a:t>
            </a:r>
            <a:r>
              <a:rPr lang="en-US" sz="2200" dirty="0" smtClean="0"/>
              <a:t>of recent </a:t>
            </a:r>
          </a:p>
          <a:p>
            <a:pPr marL="0" indent="0">
              <a:spcBef>
                <a:spcPts val="300"/>
              </a:spcBef>
              <a:buClr>
                <a:schemeClr val="accent2"/>
              </a:buClr>
              <a:buNone/>
            </a:pPr>
            <a:r>
              <a:rPr lang="en-US" sz="2200" dirty="0" smtClean="0"/>
              <a:t>transactions. A sequence of published blocks is a </a:t>
            </a:r>
            <a:r>
              <a:rPr lang="en-US" sz="2200" b="1" dirty="0" err="1" smtClean="0"/>
              <a:t>blockchain</a:t>
            </a:r>
            <a:endParaRPr lang="en-US" sz="2200" b="1" dirty="0" smtClean="0"/>
          </a:p>
          <a:p>
            <a:pPr marL="0" indent="0">
              <a:spcBef>
                <a:spcPts val="300"/>
              </a:spcBef>
              <a:buClr>
                <a:schemeClr val="accent2"/>
              </a:buClr>
              <a:buNone/>
            </a:pPr>
            <a:r>
              <a:rPr lang="en-US" sz="2200" dirty="0" smtClean="0"/>
              <a:t>Each </a:t>
            </a:r>
            <a:r>
              <a:rPr lang="en-US" sz="2200" dirty="0"/>
              <a:t>new block that joins the chain must reference the preceding block, and in this manner, the </a:t>
            </a:r>
            <a:r>
              <a:rPr lang="en-US" sz="2200" dirty="0" err="1"/>
              <a:t>blockchain</a:t>
            </a:r>
            <a:r>
              <a:rPr lang="en-US" sz="2200" dirty="0"/>
              <a:t> establishes a traceable chronology that runs all the way back to the first bitcoin transfer.</a:t>
            </a:r>
            <a:endParaRPr lang="en-US" sz="2200" b="1" dirty="0" smtClean="0"/>
          </a:p>
          <a:p>
            <a:pPr>
              <a:spcBef>
                <a:spcPts val="975"/>
              </a:spcBef>
              <a:buClr>
                <a:schemeClr val="accent2"/>
              </a:buClr>
            </a:pPr>
            <a:r>
              <a:rPr lang="en-US" sz="2200" dirty="0" smtClean="0"/>
              <a:t>A bitcoin transaction only clears when it is added to the consensus </a:t>
            </a:r>
            <a:r>
              <a:rPr lang="en-US" sz="2200" dirty="0" err="1" smtClean="0"/>
              <a:t>blockchain</a:t>
            </a:r>
            <a:r>
              <a:rPr lang="en-US" sz="2200" dirty="0" smtClean="0"/>
              <a:t> (demonstrated to be a solution to a puzzle).</a:t>
            </a:r>
          </a:p>
          <a:p>
            <a:pPr>
              <a:spcBef>
                <a:spcPts val="975"/>
              </a:spcBef>
              <a:buClr>
                <a:schemeClr val="accent2"/>
              </a:buClr>
            </a:pPr>
            <a:r>
              <a:rPr lang="en-US" sz="2200" dirty="0" smtClean="0"/>
              <a:t>Then, the </a:t>
            </a:r>
            <a:r>
              <a:rPr lang="en-US" sz="2200" dirty="0"/>
              <a:t>coin appears in the recipient’s wallet with a recorded history of transactions, including the one just recently completed. </a:t>
            </a:r>
          </a:p>
          <a:p>
            <a:pPr>
              <a:spcBef>
                <a:spcPts val="975"/>
              </a:spcBef>
              <a:buClr>
                <a:schemeClr val="accent2"/>
              </a:buClr>
            </a:pPr>
            <a:r>
              <a:rPr lang="en-US" sz="2200" dirty="0" smtClean="0"/>
              <a:t>Mining requires power-intensive  computerized calculations, consuming lots of electricity</a:t>
            </a:r>
            <a:endParaRPr lang="pt-PT" sz="2200" dirty="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7</a:t>
            </a:fld>
            <a:endParaRPr lang="pt-PT"/>
          </a:p>
        </p:txBody>
      </p:sp>
      <p:pic>
        <p:nvPicPr>
          <p:cNvPr id="6" name="Picture 2" descr="Image result for mine your own business meme"/>
          <p:cNvPicPr>
            <a:picLocks noChangeAspect="1" noChangeArrowheads="1"/>
          </p:cNvPicPr>
          <p:nvPr/>
        </p:nvPicPr>
        <p:blipFill rotWithShape="1">
          <a:blip r:embed="rId2">
            <a:extLst>
              <a:ext uri="{28A0092B-C50C-407E-A947-70E740481C1C}">
                <a14:useLocalDpi xmlns:a14="http://schemas.microsoft.com/office/drawing/2010/main" val="0"/>
              </a:ext>
            </a:extLst>
          </a:blip>
          <a:srcRect l="6982"/>
          <a:stretch/>
        </p:blipFill>
        <p:spPr bwMode="auto">
          <a:xfrm>
            <a:off x="6588224" y="260647"/>
            <a:ext cx="2431462" cy="207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6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32656"/>
            <a:ext cx="7772400" cy="5687144"/>
          </a:xfrm>
        </p:spPr>
        <p:txBody>
          <a:bodyPr/>
          <a:lstStyle/>
          <a:p>
            <a:pPr>
              <a:spcBef>
                <a:spcPts val="875"/>
              </a:spcBef>
              <a:buClr>
                <a:schemeClr val="accent2"/>
              </a:buClr>
            </a:pPr>
            <a:r>
              <a:rPr lang="pt-PT" sz="2200" dirty="0" err="1" smtClean="0"/>
              <a:t>Beginning</a:t>
            </a:r>
            <a:r>
              <a:rPr lang="pt-PT" sz="2200" dirty="0" smtClean="0"/>
              <a:t>: </a:t>
            </a:r>
            <a:r>
              <a:rPr lang="pt-PT" sz="2200" dirty="0" err="1" smtClean="0"/>
              <a:t>miners</a:t>
            </a:r>
            <a:r>
              <a:rPr lang="pt-PT" sz="2200" dirty="0" smtClean="0"/>
              <a:t> </a:t>
            </a:r>
            <a:r>
              <a:rPr lang="pt-PT" sz="2200" dirty="0" err="1" smtClean="0"/>
              <a:t>solving</a:t>
            </a:r>
            <a:r>
              <a:rPr lang="pt-PT" sz="2200" dirty="0" smtClean="0"/>
              <a:t> </a:t>
            </a:r>
            <a:r>
              <a:rPr lang="pt-PT" sz="2200" dirty="0" err="1" smtClean="0"/>
              <a:t>the</a:t>
            </a:r>
            <a:r>
              <a:rPr lang="pt-PT" sz="2200" dirty="0" smtClean="0"/>
              <a:t> puzzle </a:t>
            </a:r>
            <a:r>
              <a:rPr lang="pt-PT" sz="2200" dirty="0" err="1" smtClean="0"/>
              <a:t>received</a:t>
            </a:r>
            <a:r>
              <a:rPr lang="pt-PT" sz="2200" dirty="0" smtClean="0"/>
              <a:t> 50 </a:t>
            </a:r>
            <a:r>
              <a:rPr lang="pt-PT" sz="2200" dirty="0" err="1" smtClean="0"/>
              <a:t>bitcoins</a:t>
            </a:r>
            <a:r>
              <a:rPr lang="pt-PT" sz="2200" dirty="0" smtClean="0"/>
              <a:t>. </a:t>
            </a:r>
          </a:p>
          <a:p>
            <a:pPr>
              <a:spcBef>
                <a:spcPts val="875"/>
              </a:spcBef>
              <a:buClr>
                <a:schemeClr val="accent2"/>
              </a:buClr>
            </a:pPr>
            <a:r>
              <a:rPr lang="en-US" sz="2200" dirty="0" smtClean="0"/>
              <a:t>The </a:t>
            </a:r>
            <a:r>
              <a:rPr lang="en-US" sz="2200" dirty="0"/>
              <a:t>number of bitcoins generated per block is set to decrease geometrically, with a 50% reduction every 210,000 blocks, or approximately four years. </a:t>
            </a:r>
            <a:endParaRPr lang="en-US" sz="2200" dirty="0" smtClean="0"/>
          </a:p>
          <a:p>
            <a:pPr>
              <a:spcBef>
                <a:spcPts val="875"/>
              </a:spcBef>
              <a:buClr>
                <a:schemeClr val="accent2"/>
              </a:buClr>
            </a:pPr>
            <a:r>
              <a:rPr lang="en-US" sz="2200" dirty="0" smtClean="0"/>
              <a:t>After 21 million bitcoins are created, the reward falls to zero.</a:t>
            </a:r>
          </a:p>
          <a:p>
            <a:pPr>
              <a:spcBef>
                <a:spcPts val="875"/>
              </a:spcBef>
              <a:buClr>
                <a:schemeClr val="accent2"/>
              </a:buClr>
            </a:pPr>
            <a:r>
              <a:rPr lang="en-US" sz="2200" dirty="0"/>
              <a:t>Miners </a:t>
            </a:r>
            <a:r>
              <a:rPr lang="en-US" sz="2200" dirty="0" smtClean="0"/>
              <a:t>also </a:t>
            </a:r>
            <a:r>
              <a:rPr lang="en-US" sz="2200" dirty="0"/>
              <a:t>require a transaction fee from those who initiate a </a:t>
            </a:r>
            <a:r>
              <a:rPr lang="en-US" sz="2200" dirty="0" smtClean="0"/>
              <a:t>transaction (below 0,1% of total transaction value).</a:t>
            </a:r>
          </a:p>
          <a:p>
            <a:pPr>
              <a:spcBef>
                <a:spcPts val="875"/>
              </a:spcBef>
            </a:pPr>
            <a:endParaRPr lang="en-US" sz="2200" dirty="0"/>
          </a:p>
          <a:p>
            <a:pPr>
              <a:spcBef>
                <a:spcPts val="875"/>
              </a:spcBef>
            </a:pPr>
            <a:r>
              <a:rPr lang="pt-PT" sz="2400" dirty="0"/>
              <a:t>More </a:t>
            </a:r>
            <a:r>
              <a:rPr lang="pt-PT" sz="2400" dirty="0" err="1"/>
              <a:t>than</a:t>
            </a:r>
            <a:r>
              <a:rPr lang="pt-PT" sz="2400" dirty="0"/>
              <a:t> </a:t>
            </a:r>
            <a:r>
              <a:rPr lang="pt-PT" sz="2400" dirty="0" err="1"/>
              <a:t>just</a:t>
            </a:r>
            <a:r>
              <a:rPr lang="pt-PT" sz="2400" dirty="0"/>
              <a:t> </a:t>
            </a:r>
            <a:r>
              <a:rPr lang="pt-PT" sz="2400" dirty="0" err="1"/>
              <a:t>Bitcoins</a:t>
            </a:r>
            <a:r>
              <a:rPr lang="pt-PT" sz="2400" dirty="0"/>
              <a:t> – </a:t>
            </a:r>
            <a:r>
              <a:rPr lang="pt-PT" sz="2400" dirty="0" err="1"/>
              <a:t>altcoins</a:t>
            </a:r>
            <a:r>
              <a:rPr lang="pt-PT" sz="2400" dirty="0" smtClean="0"/>
              <a:t>:</a:t>
            </a:r>
          </a:p>
          <a:p>
            <a:pPr marL="0" indent="0">
              <a:spcBef>
                <a:spcPts val="875"/>
              </a:spcBef>
              <a:buNone/>
            </a:pPr>
            <a:r>
              <a:rPr lang="pt-PT" sz="2400" dirty="0"/>
              <a:t>Virtual </a:t>
            </a:r>
            <a:r>
              <a:rPr lang="pt-PT" sz="2400" dirty="0" err="1"/>
              <a:t>currencies</a:t>
            </a:r>
            <a:r>
              <a:rPr lang="pt-PT" sz="2400" dirty="0"/>
              <a:t>: </a:t>
            </a:r>
            <a:r>
              <a:rPr lang="pt-PT" sz="2400" dirty="0">
                <a:hlinkClick r:id="rId2"/>
              </a:rPr>
              <a:t>https://coinmarketcap.com/</a:t>
            </a:r>
            <a:endParaRPr lang="pt-PT" sz="2400" dirty="0"/>
          </a:p>
          <a:p>
            <a:pPr>
              <a:spcBef>
                <a:spcPts val="875"/>
              </a:spcBef>
            </a:pPr>
            <a:endParaRPr lang="pt-PT" sz="2400" dirty="0"/>
          </a:p>
          <a:p>
            <a:pPr>
              <a:spcBef>
                <a:spcPts val="875"/>
              </a:spcBef>
            </a:pPr>
            <a:endParaRPr lang="en-US" sz="2200" dirty="0" smtClean="0"/>
          </a:p>
          <a:p>
            <a:endParaRPr lang="en-US" sz="2200" dirty="0" smtClean="0"/>
          </a:p>
          <a:p>
            <a:endParaRPr lang="pt-PT" dirty="0"/>
          </a:p>
        </p:txBody>
      </p:sp>
      <p:sp>
        <p:nvSpPr>
          <p:cNvPr id="4" name="Footer Placeholder 3"/>
          <p:cNvSpPr>
            <a:spLocks noGrp="1"/>
          </p:cNvSpPr>
          <p:nvPr>
            <p:ph type="ftr" sz="quarter" idx="11"/>
          </p:nvPr>
        </p:nvSpPr>
        <p:spPr/>
        <p:txBody>
          <a:bodyPr/>
          <a:lstStyle/>
          <a:p>
            <a:pPr>
              <a:defRPr/>
            </a:pPr>
            <a:r>
              <a:rPr lang="pt-PT" smtClean="0"/>
              <a:t>International Financial Markets, ISEG</a:t>
            </a:r>
            <a:endParaRPr lang="pt-PT"/>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8</a:t>
            </a:fld>
            <a:endParaRPr lang="pt-PT"/>
          </a:p>
        </p:txBody>
      </p:sp>
    </p:spTree>
    <p:extLst>
      <p:ext uri="{BB962C8B-B14F-4D97-AF65-F5344CB8AC3E}">
        <p14:creationId xmlns:p14="http://schemas.microsoft.com/office/powerpoint/2010/main" val="2507469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Differences between various </a:t>
            </a:r>
            <a:r>
              <a:rPr lang="en-US" sz="2800" dirty="0" err="1"/>
              <a:t>decentralised</a:t>
            </a:r>
            <a:r>
              <a:rPr lang="en-US" sz="2800" dirty="0"/>
              <a:t> virtual currency schemes:</a:t>
            </a:r>
            <a:endParaRPr lang="pt-PT" sz="2800" dirty="0"/>
          </a:p>
        </p:txBody>
      </p:sp>
      <p:sp>
        <p:nvSpPr>
          <p:cNvPr id="3" name="Content Placeholder 2"/>
          <p:cNvSpPr>
            <a:spLocks noGrp="1"/>
          </p:cNvSpPr>
          <p:nvPr>
            <p:ph sz="quarter" idx="1"/>
          </p:nvPr>
        </p:nvSpPr>
        <p:spPr/>
        <p:txBody>
          <a:bodyPr/>
          <a:lstStyle/>
          <a:p>
            <a:r>
              <a:rPr lang="en-US" sz="2200" b="1" dirty="0"/>
              <a:t>Different validating systems </a:t>
            </a:r>
          </a:p>
          <a:p>
            <a:pPr>
              <a:buFontTx/>
              <a:buChar char="-"/>
            </a:pPr>
            <a:r>
              <a:rPr lang="en-US" sz="2400" i="1" dirty="0"/>
              <a:t>Proof-of-work </a:t>
            </a:r>
            <a:r>
              <a:rPr lang="en-US" sz="2400" dirty="0"/>
              <a:t>(</a:t>
            </a:r>
            <a:r>
              <a:rPr lang="en-US" sz="2400" dirty="0" err="1"/>
              <a:t>PoW</a:t>
            </a:r>
            <a:r>
              <a:rPr lang="en-US" sz="2400" dirty="0"/>
              <a:t>) system, which depends entirely on computational power for validating transactions by means of hashing – based on Mining</a:t>
            </a:r>
          </a:p>
          <a:p>
            <a:pPr marL="0" indent="0">
              <a:buNone/>
            </a:pPr>
            <a:r>
              <a:rPr lang="pt-PT" sz="2400" i="1" dirty="0"/>
              <a:t>- </a:t>
            </a:r>
            <a:r>
              <a:rPr lang="pt-PT" sz="2400" i="1" dirty="0" err="1"/>
              <a:t>Proof-of-stake</a:t>
            </a:r>
            <a:r>
              <a:rPr lang="pt-PT" sz="2400" i="1" dirty="0"/>
              <a:t> </a:t>
            </a:r>
            <a:r>
              <a:rPr lang="pt-PT" sz="2400" dirty="0"/>
              <a:t>(</a:t>
            </a:r>
            <a:r>
              <a:rPr lang="pt-PT" sz="2400" dirty="0" err="1"/>
              <a:t>PoS</a:t>
            </a:r>
            <a:r>
              <a:rPr lang="pt-PT" sz="2400" dirty="0"/>
              <a:t>) </a:t>
            </a:r>
            <a:r>
              <a:rPr lang="pt-PT" sz="2400" dirty="0" err="1"/>
              <a:t>system</a:t>
            </a:r>
            <a:r>
              <a:rPr lang="pt-PT" sz="2400" dirty="0"/>
              <a:t>, </a:t>
            </a:r>
            <a:r>
              <a:rPr lang="pt-PT" sz="2400" dirty="0" err="1"/>
              <a:t>Instead</a:t>
            </a:r>
            <a:r>
              <a:rPr lang="pt-PT" sz="2400" dirty="0"/>
              <a:t> </a:t>
            </a:r>
            <a:r>
              <a:rPr lang="pt-PT" sz="2400" dirty="0" err="1"/>
              <a:t>of</a:t>
            </a:r>
            <a:r>
              <a:rPr lang="pt-PT" sz="2400" dirty="0"/>
              <a:t> </a:t>
            </a:r>
            <a:r>
              <a:rPr lang="en-US" sz="2400" dirty="0"/>
              <a:t>every transaction being sent to the entire network for validation, all active users know beforehand the point in the network that will process the next transaction and add it to the </a:t>
            </a:r>
            <a:r>
              <a:rPr lang="en-US" sz="2400" dirty="0" err="1"/>
              <a:t>blockchain</a:t>
            </a:r>
            <a:r>
              <a:rPr lang="en-US" sz="2400" dirty="0"/>
              <a:t> - tries to eliminate some of the vulnerabilities of the </a:t>
            </a:r>
            <a:r>
              <a:rPr lang="en-US" sz="2400" dirty="0" err="1"/>
              <a:t>PoW</a:t>
            </a:r>
            <a:r>
              <a:rPr lang="en-US" sz="2400" dirty="0"/>
              <a:t> system, such as the possibility of manipulation through a (temporary) monopoly on mining (the 51% attack) and the high energy consumption – based on Forging. Validation is also faster.</a:t>
            </a:r>
            <a:endParaRPr lang="pt-PT" sz="2400" dirty="0"/>
          </a:p>
          <a:p>
            <a:pPr marL="0" indent="0">
              <a:buNone/>
            </a:pPr>
            <a:r>
              <a:rPr lang="pt-PT" dirty="0"/>
              <a:t>	</a:t>
            </a:r>
          </a:p>
        </p:txBody>
      </p:sp>
      <p:sp>
        <p:nvSpPr>
          <p:cNvPr id="4" name="Footer Placeholder 3"/>
          <p:cNvSpPr>
            <a:spLocks noGrp="1"/>
          </p:cNvSpPr>
          <p:nvPr>
            <p:ph type="ftr" sz="quarter" idx="11"/>
          </p:nvPr>
        </p:nvSpPr>
        <p:spPr/>
        <p:txBody>
          <a:bodyPr/>
          <a:lstStyle/>
          <a:p>
            <a:pPr>
              <a:defRPr/>
            </a:pPr>
            <a:r>
              <a:rPr lang="pt-PT"/>
              <a:t>International Financial Markets, ISEG</a:t>
            </a:r>
          </a:p>
        </p:txBody>
      </p:sp>
      <p:sp>
        <p:nvSpPr>
          <p:cNvPr id="5" name="Slide Number Placeholder 4"/>
          <p:cNvSpPr>
            <a:spLocks noGrp="1"/>
          </p:cNvSpPr>
          <p:nvPr>
            <p:ph type="sldNum" sz="quarter" idx="12"/>
          </p:nvPr>
        </p:nvSpPr>
        <p:spPr/>
        <p:txBody>
          <a:bodyPr/>
          <a:lstStyle/>
          <a:p>
            <a:pPr>
              <a:defRPr/>
            </a:pPr>
            <a:fld id="{240AFEA7-6E9C-4C08-A19F-73403C9FD367}" type="slidenum">
              <a:rPr lang="pt-PT" smtClean="0"/>
              <a:pPr>
                <a:defRPr/>
              </a:pPr>
              <a:t>9</a:t>
            </a:fld>
            <a:endParaRPr lang="pt-PT"/>
          </a:p>
        </p:txBody>
      </p:sp>
    </p:spTree>
    <p:extLst>
      <p:ext uri="{BB962C8B-B14F-4D97-AF65-F5344CB8AC3E}">
        <p14:creationId xmlns:p14="http://schemas.microsoft.com/office/powerpoint/2010/main" val="1985206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23748</TotalTime>
  <Words>2401</Words>
  <Application>Microsoft Office PowerPoint</Application>
  <PresentationFormat>On-screen Show (4:3)</PresentationFormat>
  <Paragraphs>212</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AngsanaUPC</vt:lpstr>
      <vt:lpstr>Arial</vt:lpstr>
      <vt:lpstr>Calibri</vt:lpstr>
      <vt:lpstr>Candara</vt:lpstr>
      <vt:lpstr>Franklin Gothic Book</vt:lpstr>
      <vt:lpstr>Perpetua</vt:lpstr>
      <vt:lpstr>Symbol</vt:lpstr>
      <vt:lpstr>Wingdings</vt:lpstr>
      <vt:lpstr>Wingdings 2</vt:lpstr>
      <vt:lpstr>Equity</vt:lpstr>
      <vt:lpstr>9th session </vt:lpstr>
      <vt:lpstr>Virtual currencies- Cryptocurrencies</vt:lpstr>
      <vt:lpstr>Virtual currencies - cryptocurrencies</vt:lpstr>
      <vt:lpstr>PowerPoint Presentation</vt:lpstr>
      <vt:lpstr>PowerPoint Presentation</vt:lpstr>
      <vt:lpstr>PowerPoint Presentation</vt:lpstr>
      <vt:lpstr>PowerPoint Presentation</vt:lpstr>
      <vt:lpstr>PowerPoint Presentation</vt:lpstr>
      <vt:lpstr>Differences between various decentralised virtual currency schemes:</vt:lpstr>
      <vt:lpstr>PowerPoint Presentation</vt:lpstr>
      <vt:lpstr>PowerPoint Presentation</vt:lpstr>
      <vt:lpstr>Functions of Money</vt:lpstr>
      <vt:lpstr>PowerPoint Presentation</vt:lpstr>
      <vt:lpstr>PowerPoint Presentation</vt:lpstr>
      <vt:lpstr>Determinants of the price of cryptocurrencies</vt:lpstr>
      <vt:lpstr>Determinants of the price of cryptocurrencies</vt:lpstr>
      <vt:lpstr>PowerPoint Presentation</vt:lpstr>
      <vt:lpstr>PowerPoint Presentation</vt:lpstr>
      <vt:lpstr>PowerPoint Presentation</vt:lpstr>
      <vt:lpstr>Pros</vt:lpstr>
      <vt:lpstr>PowerPoint Presentation</vt:lpstr>
      <vt:lpstr>Cons</vt:lpstr>
      <vt:lpstr>Cons (cont.)</vt:lpstr>
      <vt:lpstr>Regulation</vt:lpstr>
      <vt:lpstr>Committee on Payments and Market Infrastructures  (working committee of BIS)</vt:lpstr>
      <vt:lpstr>European Banking Authority Warning (2013)</vt:lpstr>
      <vt:lpstr>PowerPoint Presentation</vt:lpstr>
      <vt:lpstr>Regulation current state (as of end of 2015)</vt:lpstr>
      <vt:lpstr>PowerPoint Presentation</vt:lpstr>
      <vt:lpstr>PowerPoint Presentation</vt:lpstr>
      <vt:lpstr>PowerPoint Presentation</vt:lpstr>
    </vt:vector>
  </TitlesOfParts>
  <Company>ISEG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3ª aula</dc:title>
  <dc:creator>pcma</dc:creator>
  <cp:lastModifiedBy>pcma@iseg.utl.pt</cp:lastModifiedBy>
  <cp:revision>930</cp:revision>
  <cp:lastPrinted>2017-11-14T15:21:02Z</cp:lastPrinted>
  <dcterms:created xsi:type="dcterms:W3CDTF">2008-10-06T14:47:59Z</dcterms:created>
  <dcterms:modified xsi:type="dcterms:W3CDTF">2018-11-13T17:26:44Z</dcterms:modified>
</cp:coreProperties>
</file>